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92" r:id="rId3"/>
    <p:sldId id="317" r:id="rId4"/>
    <p:sldId id="312" r:id="rId5"/>
    <p:sldId id="315" r:id="rId6"/>
    <p:sldId id="318" r:id="rId7"/>
    <p:sldId id="313" r:id="rId8"/>
    <p:sldId id="314" r:id="rId9"/>
    <p:sldId id="356" r:id="rId10"/>
    <p:sldId id="355" r:id="rId11"/>
    <p:sldId id="276" r:id="rId12"/>
    <p:sldId id="277" r:id="rId13"/>
    <p:sldId id="353" r:id="rId14"/>
    <p:sldId id="354" r:id="rId15"/>
    <p:sldId id="351" r:id="rId16"/>
    <p:sldId id="263" r:id="rId17"/>
    <p:sldId id="267" r:id="rId18"/>
    <p:sldId id="324" r:id="rId19"/>
    <p:sldId id="325" r:id="rId20"/>
    <p:sldId id="328" r:id="rId21"/>
    <p:sldId id="329" r:id="rId22"/>
    <p:sldId id="266" r:id="rId23"/>
    <p:sldId id="330" r:id="rId24"/>
    <p:sldId id="331" r:id="rId25"/>
    <p:sldId id="334" r:id="rId26"/>
    <p:sldId id="335" r:id="rId27"/>
    <p:sldId id="336" r:id="rId28"/>
    <p:sldId id="337" r:id="rId29"/>
    <p:sldId id="338" r:id="rId30"/>
    <p:sldId id="311" r:id="rId31"/>
    <p:sldId id="262" r:id="rId32"/>
    <p:sldId id="340" r:id="rId33"/>
    <p:sldId id="344" r:id="rId34"/>
    <p:sldId id="345" r:id="rId35"/>
    <p:sldId id="346" r:id="rId36"/>
    <p:sldId id="260" r:id="rId37"/>
    <p:sldId id="352" r:id="rId38"/>
    <p:sldId id="357" r:id="rId39"/>
    <p:sldId id="358" r:id="rId40"/>
    <p:sldId id="302" r:id="rId41"/>
    <p:sldId id="360" r:id="rId42"/>
    <p:sldId id="361" r:id="rId43"/>
    <p:sldId id="359" r:id="rId44"/>
    <p:sldId id="36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47ED"/>
    <a:srgbClr val="CF31C0"/>
    <a:srgbClr val="0B1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456" autoAdjust="0"/>
  </p:normalViewPr>
  <p:slideViewPr>
    <p:cSldViewPr snapToGrid="0">
      <p:cViewPr varScale="1">
        <p:scale>
          <a:sx n="53" d="100"/>
          <a:sy n="53" d="100"/>
        </p:scale>
        <p:origin x="1738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EA84C-81AC-43AD-A24E-55E19AD21E8D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1FE0F-6CF0-44E3-96BC-400EA8B53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90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97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25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15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32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39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57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01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31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5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42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8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0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81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1FE0F-6CF0-44E3-96BC-400EA8B533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118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1FE0F-6CF0-44E3-96BC-400EA8B533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58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1FE0F-6CF0-44E3-96BC-400EA8B533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01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1FE0F-6CF0-44E3-96BC-400EA8B533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77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1FE0F-6CF0-44E3-96BC-400EA8B533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03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1FE0F-6CF0-44E3-96BC-400EA8B533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61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1FE0F-6CF0-44E3-96BC-400EA8B533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192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1FE0F-6CF0-44E3-96BC-400EA8B533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14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08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1FE0F-6CF0-44E3-96BC-400EA8B533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98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25129-78B0-4022-8DFE-FC9BEEDC77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921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some commands that can be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25129-78B0-4022-8DFE-FC9BEEDC77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70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1FE0F-6CF0-44E3-96BC-400EA8B533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1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1FE0F-6CF0-44E3-96BC-400EA8B533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967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1FE0F-6CF0-44E3-96BC-400EA8B533E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88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1FE0F-6CF0-44E3-96BC-400EA8B533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305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87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448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73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713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082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067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075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014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38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84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85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7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77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7DE22-31E3-4ABA-9019-EA49268CC4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59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6C24-B5BA-426D-909C-8816B31FD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6085F9-8AFA-430E-B150-2FC0C68B9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22090-ED5A-4690-B024-5E983DC0D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08E2-8C82-47DB-8969-C1AFF51BB3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A3519-22C5-49EE-A4B8-C63EA1358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C94E3-4DA9-491D-A13E-B8670BDDB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2755-72B0-4288-B891-CB31FB59A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7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91CF1-0D05-42CC-8735-E45085C8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C3DAE1-C021-425C-8F80-96CD97EFB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DD69C-8DD3-471E-B6A3-E77F693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08E2-8C82-47DB-8969-C1AFF51BB3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AFEB9-25E8-4794-AE22-47849B529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B144D-2E2C-4DF3-A57A-161C9A2E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2755-72B0-4288-B891-CB31FB59A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1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C2419E-2B3A-4A8C-AEDF-8EEA42862A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C6EDAC-6A9F-4E08-A023-0090DCDA6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2D95D-458E-4E66-9381-AD3A60D02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08E2-8C82-47DB-8969-C1AFF51BB3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08571-2876-4823-BEE6-6145C101C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25C0A-D885-428A-82F1-CF7B4DE8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2755-72B0-4288-B891-CB31FB59A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98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B43D8-0608-4620-A7B0-522DFFF09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0EFE1-E5D2-4E58-8340-83C8A2426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E038C-B8F6-4DFD-8318-28121322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08E2-8C82-47DB-8969-C1AFF51BB3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4DABD-FE3D-4864-A98F-4BF857158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78282-EAF5-406F-A542-701969C9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2755-72B0-4288-B891-CB31FB59A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1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AF230-B476-4634-AB42-D5CFD954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C97F4-4133-48B1-B8B6-EB5221470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CAA1F-0AB1-4CDC-A82F-73105F1DB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08E2-8C82-47DB-8969-C1AFF51BB3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15F32-E2D3-4E8D-B7B0-4493F854A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7B359-3F21-43B1-8925-0D7C42476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2755-72B0-4288-B891-CB31FB59A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7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E7F0-C734-4A8F-958F-4FA1B3F7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2E74A-7010-42BF-B4EC-3A34E57E2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F860C-2AA5-4A27-8CB0-12D8A0D0F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976FA0-1E26-4C9C-AD71-584451539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08E2-8C82-47DB-8969-C1AFF51BB3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98912-EEC4-4F89-A3BA-37B02250D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7ED26-510B-4998-9EDE-76A11815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2755-72B0-4288-B891-CB31FB59A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6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70B4-0D3D-453C-BB47-BBAEA519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CF581-7167-4722-B0F9-88CA3A432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3160F-BBB8-40B6-8F10-417844AC3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7769B4-8C29-44FC-85A9-6B5A72133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7C9CDC-8DE5-490D-9C2C-28216091B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2E578F-4D6A-420E-B8E6-2A6484CEA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08E2-8C82-47DB-8969-C1AFF51BB3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C0C85F-F86D-479D-AF3D-D812128B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0EBC96-5FF7-4B16-9895-542B7567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2755-72B0-4288-B891-CB31FB59A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78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8FFD-14B1-4E64-9E47-F960372DC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4F7C3F-7A20-4051-83E9-8B053EECD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08E2-8C82-47DB-8969-C1AFF51BB3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F36D6-88BE-41DE-A544-EB472E57D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4E24DB-F5E8-43FF-ADCA-B43B95C1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2755-72B0-4288-B891-CB31FB59A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53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B943D9-1DA6-4DE5-B49C-D9D94A71F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08E2-8C82-47DB-8969-C1AFF51BB3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5B655-4F64-48D7-A134-34036E66C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162AA-7A87-4035-9EA0-64AD572F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2755-72B0-4288-B891-CB31FB59A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5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FC70D-8EF2-4E62-8C9A-133AA6BF7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2ED13-AF9B-477A-87FA-6F7BD7A66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CFA97-D719-4B22-B024-B6F484CD5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9322F-9BD8-4C7F-95C2-AAA58025D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08E2-8C82-47DB-8969-C1AFF51BB3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167B2-6025-4A94-BB65-0BCF3B5B3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9B1A4-9686-4B78-8DEF-69F2DC8C5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2755-72B0-4288-B891-CB31FB59A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2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0005E-1754-4C72-9856-6AA194E1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19C9CD-9656-4999-89E5-289956D1D9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BB021-9F4C-468B-B3F6-B884ABFD9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BF11C-2A0D-49F1-894E-12CC7554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08E2-8C82-47DB-8969-C1AFF51BB3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E1A32-ED5D-4E39-AB4A-BA16C2C4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B139E-5A15-4254-8DE7-D97B2FB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2755-72B0-4288-B891-CB31FB59A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5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055B10-CBEA-4818-9F61-BC86F51E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74075-80E7-4896-995C-35FCCF63C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2C989-B0A4-4223-9655-CEAB63C83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F08E2-8C82-47DB-8969-C1AFF51BB3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FB493-1370-4747-A82D-F38F0AD56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1EE4A-0559-4A22-B6D2-F8610F96F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12755-72B0-4288-B891-CB31FB59A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3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D5D005-1697-4B01-88C6-F1D44D37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06" y="363537"/>
            <a:ext cx="11164388" cy="132556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Analysis of FPGA Acceleration on Intel </a:t>
            </a:r>
            <a:r>
              <a:rPr lang="en-US" sz="36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DevCLoud</a:t>
            </a:r>
            <a:endParaRPr lang="en-US" sz="3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30FB2B-7CFB-48DF-B23A-4D2AA82E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8645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Najmeh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Nazari</a:t>
            </a:r>
          </a:p>
          <a:p>
            <a:pPr marL="0" indent="0" algn="ctr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Research Assistant, UC Davis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May 2021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Dr.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Houman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Homayoun, Associate Professor, University of California, Davis</a:t>
            </a:r>
          </a:p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Larry Landis, Senior Manager University Outreach, Intel Programmable Solutions Group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5DBCB-306D-4B44-83E7-B1A2C4F03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50817" y="261258"/>
            <a:ext cx="11090366" cy="1564368"/>
          </a:xfrm>
          <a:prstGeom prst="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B30FB6E-98FE-4D88-A716-411ED1445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0" y="5305009"/>
            <a:ext cx="1290395" cy="1255405"/>
          </a:xfrm>
          <a:prstGeom prst="rect">
            <a:avLst/>
          </a:prstGeom>
        </p:spPr>
      </p:pic>
      <p:pic>
        <p:nvPicPr>
          <p:cNvPr id="13" name="Picture 12" descr="A picture containing pool ball&#10;&#10;Description generated with high confidence">
            <a:extLst>
              <a:ext uri="{FF2B5EF4-FFF2-40B4-BE49-F238E27FC236}">
                <a16:creationId xmlns:a16="http://schemas.microsoft.com/office/drawing/2014/main" id="{CA71B97B-B20F-45D9-92AC-D29BE6B4A01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09" y="5317754"/>
            <a:ext cx="1174493" cy="135542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DD2491D-E314-44FA-810C-53BA861CE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959" y="5411045"/>
            <a:ext cx="1581521" cy="104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23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229DC-CC6A-4C23-B272-509EA89EB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 Computing Lab		</a:t>
            </a:r>
          </a:p>
          <a:p>
            <a:r>
              <a:rPr lang="en-US" sz="3200" dirty="0" err="1">
                <a:solidFill>
                  <a:srgbClr val="2B47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HosNa</a:t>
            </a:r>
            <a:r>
              <a:rPr lang="en-US" sz="3200" dirty="0">
                <a:solidFill>
                  <a:srgbClr val="2B47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Benchmark					</a:t>
            </a:r>
          </a:p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Analysis				</a:t>
            </a:r>
          </a:p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 on Experience				</a:t>
            </a:r>
          </a:p>
          <a:p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8E5BE88-AAA0-40AB-9E91-2E877707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" y="5834497"/>
            <a:ext cx="911700" cy="8869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0E751-6C14-436A-B16E-0C7AE0CD851A}"/>
              </a:ext>
            </a:extLst>
          </p:cNvPr>
          <p:cNvCxnSpPr>
            <a:cxnSpLocks/>
          </p:cNvCxnSpPr>
          <p:nvPr/>
        </p:nvCxnSpPr>
        <p:spPr>
          <a:xfrm>
            <a:off x="838200" y="1668405"/>
            <a:ext cx="10515600" cy="0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7B5FFA7-F292-411E-AEE8-10C47419E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247" y="5745703"/>
            <a:ext cx="1074233" cy="7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02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HosNa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11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9D9D65-AC28-484D-B972-C16B8D1E02DB}"/>
              </a:ext>
            </a:extLst>
          </p:cNvPr>
          <p:cNvCxnSpPr>
            <a:cxnSpLocks/>
          </p:cNvCxnSpPr>
          <p:nvPr/>
        </p:nvCxnSpPr>
        <p:spPr>
          <a:xfrm>
            <a:off x="838200" y="1668405"/>
            <a:ext cx="10515600" cy="0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A5325447-A68E-48BB-BFE0-EA1CC01EA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" y="5834497"/>
            <a:ext cx="911700" cy="88697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5B0C14B-091E-451E-A008-01B8850D9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75" y="2661658"/>
            <a:ext cx="2200574" cy="1232321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684C0EAD-1AB7-4CA2-98C2-9A08031360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93" y="2575379"/>
            <a:ext cx="1404877" cy="1404877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28C8BF-DD53-4736-B895-FB43B4BFE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329" y="2575379"/>
            <a:ext cx="1491400" cy="1491400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4DA1BA10-8010-4866-B56B-1955003E57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40" y="4844628"/>
            <a:ext cx="2704618" cy="1468523"/>
          </a:xfrm>
          <a:prstGeom prst="rect">
            <a:avLst/>
          </a:prstGeom>
        </p:spPr>
      </p:pic>
      <p:pic>
        <p:nvPicPr>
          <p:cNvPr id="21" name="Picture 2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A14E736-F795-4E2F-B184-080682B6B9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41" y="4688696"/>
            <a:ext cx="2607743" cy="1468524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82C3D83-F4EA-4D17-AF40-31CC9288F4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17" y="4821086"/>
            <a:ext cx="1325563" cy="1325563"/>
          </a:xfrm>
          <a:prstGeom prst="rect">
            <a:avLst/>
          </a:prstGeom>
        </p:spPr>
      </p:pic>
      <p:pic>
        <p:nvPicPr>
          <p:cNvPr id="25" name="Picture 24" descr="Icon&#10;&#10;Description automatically generated with low confidence">
            <a:extLst>
              <a:ext uri="{FF2B5EF4-FFF2-40B4-BE49-F238E27FC236}">
                <a16:creationId xmlns:a16="http://schemas.microsoft.com/office/drawing/2014/main" id="{C60A39FB-1D6B-496C-B967-55445FA76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318" y="2519704"/>
            <a:ext cx="1818592" cy="18185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612CBD7-D059-4E5E-8AB4-8018E0A5DB4D}"/>
              </a:ext>
            </a:extLst>
          </p:cNvPr>
          <p:cNvSpPr txBox="1"/>
          <p:nvPr/>
        </p:nvSpPr>
        <p:spPr>
          <a:xfrm>
            <a:off x="3912244" y="1999773"/>
            <a:ext cx="166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Convolution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4047FE-81A5-4B33-8AB4-51EF3ED848B9}"/>
              </a:ext>
            </a:extLst>
          </p:cNvPr>
          <p:cNvSpPr txBox="1"/>
          <p:nvPr/>
        </p:nvSpPr>
        <p:spPr>
          <a:xfrm>
            <a:off x="1454552" y="2160608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D31E8-2022-4C62-ADA5-FDC77AFC11E9}"/>
              </a:ext>
            </a:extLst>
          </p:cNvPr>
          <p:cNvSpPr txBox="1"/>
          <p:nvPr/>
        </p:nvSpPr>
        <p:spPr>
          <a:xfrm>
            <a:off x="6066942" y="1975942"/>
            <a:ext cx="181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 Recognition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FF9C3E-DCDA-4E30-A416-2C536FE74B0B}"/>
              </a:ext>
            </a:extLst>
          </p:cNvPr>
          <p:cNvSpPr txBox="1"/>
          <p:nvPr/>
        </p:nvSpPr>
        <p:spPr>
          <a:xfrm>
            <a:off x="9244686" y="1999773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Rendering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0D6F46-C9C8-41EE-874B-C588ACA070D2}"/>
              </a:ext>
            </a:extLst>
          </p:cNvPr>
          <p:cNvSpPr txBox="1"/>
          <p:nvPr/>
        </p:nvSpPr>
        <p:spPr>
          <a:xfrm>
            <a:off x="2274004" y="4451754"/>
            <a:ext cx="199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Hough Transform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DBBA9-7DDF-4E02-A9E2-BCFD6696F3B3}"/>
              </a:ext>
            </a:extLst>
          </p:cNvPr>
          <p:cNvSpPr txBox="1"/>
          <p:nvPr/>
        </p:nvSpPr>
        <p:spPr>
          <a:xfrm>
            <a:off x="5718340" y="4338296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6F6E61-8730-4818-A3D8-C51D76B37F0E}"/>
              </a:ext>
            </a:extLst>
          </p:cNvPr>
          <p:cNvSpPr txBox="1"/>
          <p:nvPr/>
        </p:nvSpPr>
        <p:spPr>
          <a:xfrm>
            <a:off x="8124717" y="4422682"/>
            <a:ext cx="152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Spam Filtering</a:t>
            </a:r>
          </a:p>
        </p:txBody>
      </p:sp>
    </p:spTree>
    <p:extLst>
      <p:ext uri="{BB962C8B-B14F-4D97-AF65-F5344CB8AC3E}">
        <p14:creationId xmlns:p14="http://schemas.microsoft.com/office/powerpoint/2010/main" val="25477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DPC++ Optimizations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12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9D9D65-AC28-484D-B972-C16B8D1E02DB}"/>
              </a:ext>
            </a:extLst>
          </p:cNvPr>
          <p:cNvCxnSpPr>
            <a:cxnSpLocks/>
          </p:cNvCxnSpPr>
          <p:nvPr/>
        </p:nvCxnSpPr>
        <p:spPr>
          <a:xfrm>
            <a:off x="838200" y="1668405"/>
            <a:ext cx="10515600" cy="0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A5325447-A68E-48BB-BFE0-EA1CC01EA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" y="5834497"/>
            <a:ext cx="911700" cy="886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E45E0-35A3-4C72-8AB6-D87408BC931C}"/>
              </a:ext>
            </a:extLst>
          </p:cNvPr>
          <p:cNvSpPr txBox="1"/>
          <p:nvPr/>
        </p:nvSpPr>
        <p:spPr>
          <a:xfrm>
            <a:off x="1111170" y="2112380"/>
            <a:ext cx="10242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Avoiding pointer aliasing and pointer arithmetic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imbusRomNo9L-Regu"/>
              </a:rPr>
              <a:t>C</a:t>
            </a:r>
            <a:r>
              <a:rPr lang="en-US" sz="2400" b="0" i="0" u="none" strike="noStrike" baseline="0" dirty="0">
                <a:latin typeface="NimbusRomNo9L-Regu"/>
              </a:rPr>
              <a:t>onverting nested loops to a single loops where it was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imbusRomNo9L-Regu"/>
              </a:rPr>
              <a:t>G</a:t>
            </a:r>
            <a:r>
              <a:rPr lang="en-US" sz="2400" b="0" i="0" u="none" strike="noStrike" baseline="0" dirty="0">
                <a:latin typeface="NimbusRomNo9L-Regu"/>
              </a:rPr>
              <a:t>lobal memory access optimization by preloading data into local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imbusRomNo9L-Regu"/>
              </a:rPr>
              <a:t>H</a:t>
            </a:r>
            <a:r>
              <a:rPr lang="en-US" sz="2400" b="0" i="0" u="none" strike="noStrike" baseline="0" dirty="0">
                <a:latin typeface="NimbusRomNo9L-Regu"/>
              </a:rPr>
              <a:t>aving a continuous memory access and specifying the number of memory banks and bank width whenever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imbusRomNo9L-Regu"/>
              </a:rPr>
              <a:t>A</a:t>
            </a:r>
            <a:r>
              <a:rPr lang="en-US" sz="2400" b="0" i="0" u="none" strike="noStrike" baseline="0" dirty="0">
                <a:latin typeface="NimbusRomNo9L-Regu"/>
              </a:rPr>
              <a:t>voiding to define a float variable as much as possible, tree balancing for floating point optimization, and removing floating-point rounding operation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pragmas and attributes for loops and memory such as loop unrolling and max concurrency in the source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Access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HosNa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13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9D9D65-AC28-484D-B972-C16B8D1E02DB}"/>
              </a:ext>
            </a:extLst>
          </p:cNvPr>
          <p:cNvCxnSpPr>
            <a:cxnSpLocks/>
          </p:cNvCxnSpPr>
          <p:nvPr/>
        </p:nvCxnSpPr>
        <p:spPr>
          <a:xfrm>
            <a:off x="780167" y="1571515"/>
            <a:ext cx="10515600" cy="0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A5325447-A68E-48BB-BFE0-EA1CC01EA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" y="5834497"/>
            <a:ext cx="911700" cy="886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2BAE8A-F90F-4F11-82F2-BEFADB1CC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855" y="1690688"/>
            <a:ext cx="8185987" cy="46101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329418-03E4-4CC4-B646-19FA040B62C5}"/>
              </a:ext>
            </a:extLst>
          </p:cNvPr>
          <p:cNvSpPr txBox="1"/>
          <p:nvPr/>
        </p:nvSpPr>
        <p:spPr>
          <a:xfrm>
            <a:off x="3210997" y="6356350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https://github.com/hoseinmmm/HosNa</a:t>
            </a:r>
          </a:p>
        </p:txBody>
      </p:sp>
    </p:spTree>
    <p:extLst>
      <p:ext uri="{BB962C8B-B14F-4D97-AF65-F5344CB8AC3E}">
        <p14:creationId xmlns:p14="http://schemas.microsoft.com/office/powerpoint/2010/main" val="4181496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You Can Find in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HosNa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14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9D9D65-AC28-484D-B972-C16B8D1E02DB}"/>
              </a:ext>
            </a:extLst>
          </p:cNvPr>
          <p:cNvCxnSpPr>
            <a:cxnSpLocks/>
          </p:cNvCxnSpPr>
          <p:nvPr/>
        </p:nvCxnSpPr>
        <p:spPr>
          <a:xfrm>
            <a:off x="838200" y="1668405"/>
            <a:ext cx="10515600" cy="0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A5325447-A68E-48BB-BFE0-EA1CC01EA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" y="5834497"/>
            <a:ext cx="911700" cy="8869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234EA8-4F56-4A0F-AFAB-AECDD6758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version</a:t>
            </a:r>
          </a:p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DPC++ version – Naïve code</a:t>
            </a:r>
          </a:p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DPC++ version – Optimized code</a:t>
            </a:r>
          </a:p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 scripts</a:t>
            </a:r>
          </a:p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files</a:t>
            </a:r>
          </a:p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Golden output file</a:t>
            </a:r>
          </a:p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analysis reports (</a:t>
            </a:r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VTune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Advisor)</a:t>
            </a:r>
          </a:p>
        </p:txBody>
      </p:sp>
    </p:spTree>
    <p:extLst>
      <p:ext uri="{BB962C8B-B14F-4D97-AF65-F5344CB8AC3E}">
        <p14:creationId xmlns:p14="http://schemas.microsoft.com/office/powerpoint/2010/main" val="74169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229DC-CC6A-4C23-B272-509EA89EB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 Computing Lab		</a:t>
            </a:r>
          </a:p>
          <a:p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HosNa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Benchmark					</a:t>
            </a:r>
          </a:p>
          <a:p>
            <a:r>
              <a:rPr lang="en-US" sz="3200" dirty="0">
                <a:solidFill>
                  <a:srgbClr val="2B47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Analysis				</a:t>
            </a:r>
          </a:p>
          <a:p>
            <a:pPr lvl="1"/>
            <a:r>
              <a:rPr lang="en-US" sz="2800" dirty="0">
                <a:solidFill>
                  <a:srgbClr val="2B47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Concepts						</a:t>
            </a:r>
          </a:p>
          <a:p>
            <a:pPr lvl="1"/>
            <a:r>
              <a:rPr lang="en-US" sz="2800" dirty="0">
                <a:solidFill>
                  <a:srgbClr val="2B47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 </a:t>
            </a:r>
            <a:r>
              <a:rPr lang="en-US" sz="2800" dirty="0" err="1">
                <a:solidFill>
                  <a:srgbClr val="2B47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Vtune</a:t>
            </a:r>
            <a:r>
              <a:rPr lang="en-US" sz="2800" dirty="0">
                <a:solidFill>
                  <a:srgbClr val="2B47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FPGA profiling			</a:t>
            </a:r>
          </a:p>
          <a:p>
            <a:pPr lvl="1"/>
            <a:r>
              <a:rPr lang="en-US" sz="2800" dirty="0">
                <a:solidFill>
                  <a:srgbClr val="2B47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 Advisor for Hotspots detection </a:t>
            </a:r>
          </a:p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 on Experience				</a:t>
            </a:r>
          </a:p>
          <a:p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8E5BE88-AAA0-40AB-9E91-2E877707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" y="5834497"/>
            <a:ext cx="911700" cy="8869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0E751-6C14-436A-B16E-0C7AE0CD851A}"/>
              </a:ext>
            </a:extLst>
          </p:cNvPr>
          <p:cNvCxnSpPr>
            <a:cxnSpLocks/>
          </p:cNvCxnSpPr>
          <p:nvPr/>
        </p:nvCxnSpPr>
        <p:spPr>
          <a:xfrm>
            <a:off x="838200" y="1668405"/>
            <a:ext cx="10515600" cy="0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7B5FFA7-F292-411E-AEE8-10C47419E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247" y="5745703"/>
            <a:ext cx="1074233" cy="7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61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92612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 Performance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16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CE9020-6EFA-487C-8715-F66B1C975EB0}"/>
              </a:ext>
            </a:extLst>
          </p:cNvPr>
          <p:cNvCxnSpPr>
            <a:cxnSpLocks/>
          </p:cNvCxnSpPr>
          <p:nvPr/>
        </p:nvCxnSpPr>
        <p:spPr>
          <a:xfrm>
            <a:off x="838199" y="1012761"/>
            <a:ext cx="105156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6165" y="1657527"/>
            <a:ext cx="9370615" cy="418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65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92612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involved in PA?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17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CE9020-6EFA-487C-8715-F66B1C975EB0}"/>
              </a:ext>
            </a:extLst>
          </p:cNvPr>
          <p:cNvCxnSpPr>
            <a:cxnSpLocks/>
          </p:cNvCxnSpPr>
          <p:nvPr/>
        </p:nvCxnSpPr>
        <p:spPr>
          <a:xfrm>
            <a:off x="838199" y="926123"/>
            <a:ext cx="105156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3708" y="890560"/>
            <a:ext cx="8927124" cy="55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68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92612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Commonly Used Performance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18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CE9020-6EFA-487C-8715-F66B1C975EB0}"/>
              </a:ext>
            </a:extLst>
          </p:cNvPr>
          <p:cNvCxnSpPr>
            <a:cxnSpLocks/>
          </p:cNvCxnSpPr>
          <p:nvPr/>
        </p:nvCxnSpPr>
        <p:spPr>
          <a:xfrm>
            <a:off x="838199" y="926123"/>
            <a:ext cx="105156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1292" y="1079848"/>
            <a:ext cx="10392507" cy="15633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890721"/>
            <a:ext cx="12192000" cy="321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48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92612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19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CE9020-6EFA-487C-8715-F66B1C975EB0}"/>
              </a:ext>
            </a:extLst>
          </p:cNvPr>
          <p:cNvCxnSpPr>
            <a:cxnSpLocks/>
          </p:cNvCxnSpPr>
          <p:nvPr/>
        </p:nvCxnSpPr>
        <p:spPr>
          <a:xfrm>
            <a:off x="838199" y="926123"/>
            <a:ext cx="105156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738" y="1038379"/>
            <a:ext cx="11781692" cy="503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229DC-CC6A-4C23-B272-509EA89EB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 Computing Lab		(10 min)</a:t>
            </a:r>
          </a:p>
          <a:p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HosNa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Benchmark					(5 min)</a:t>
            </a:r>
          </a:p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Analysis				(25 min)</a:t>
            </a:r>
          </a:p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 on Experience				(30 min)</a:t>
            </a:r>
          </a:p>
          <a:p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8E5BE88-AAA0-40AB-9E91-2E877707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" y="5834497"/>
            <a:ext cx="911700" cy="8869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0E751-6C14-436A-B16E-0C7AE0CD851A}"/>
              </a:ext>
            </a:extLst>
          </p:cNvPr>
          <p:cNvCxnSpPr>
            <a:cxnSpLocks/>
          </p:cNvCxnSpPr>
          <p:nvPr/>
        </p:nvCxnSpPr>
        <p:spPr>
          <a:xfrm>
            <a:off x="838200" y="1668405"/>
            <a:ext cx="10515600" cy="0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7B5FFA7-F292-411E-AEE8-10C47419E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247" y="5745703"/>
            <a:ext cx="1074233" cy="7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79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92612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Computers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20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CE9020-6EFA-487C-8715-F66B1C975EB0}"/>
              </a:ext>
            </a:extLst>
          </p:cNvPr>
          <p:cNvCxnSpPr>
            <a:cxnSpLocks/>
          </p:cNvCxnSpPr>
          <p:nvPr/>
        </p:nvCxnSpPr>
        <p:spPr>
          <a:xfrm>
            <a:off x="838199" y="926123"/>
            <a:ext cx="105156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406771" y="1215087"/>
            <a:ext cx="4623155" cy="3983714"/>
            <a:chOff x="406771" y="1215087"/>
            <a:chExt cx="4623155" cy="3983714"/>
          </a:xfrm>
        </p:grpSpPr>
        <p:sp>
          <p:nvSpPr>
            <p:cNvPr id="10" name="Rounded Rectangle 9"/>
            <p:cNvSpPr/>
            <p:nvPr/>
          </p:nvSpPr>
          <p:spPr>
            <a:xfrm>
              <a:off x="406771" y="1215087"/>
              <a:ext cx="4623155" cy="398371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54985" y="1899652"/>
              <a:ext cx="4126726" cy="3051110"/>
              <a:chOff x="2911750" y="1847344"/>
              <a:chExt cx="4126726" cy="305111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911750" y="1847344"/>
                <a:ext cx="4126726" cy="305111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0847" y="2603359"/>
                <a:ext cx="623636" cy="61637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4839" y="2603359"/>
                <a:ext cx="623636" cy="61637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0847" y="3475693"/>
                <a:ext cx="623637" cy="616371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4838" y="3475694"/>
                <a:ext cx="623637" cy="616371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4934483" y="2860225"/>
                <a:ext cx="290355" cy="11039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934483" y="3783878"/>
                <a:ext cx="290355" cy="11039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673058" y="3216298"/>
                <a:ext cx="84034" cy="25596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454626" y="3219729"/>
                <a:ext cx="84034" cy="25596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Diagonal Stripe 21"/>
              <p:cNvSpPr/>
              <p:nvPr/>
            </p:nvSpPr>
            <p:spPr>
              <a:xfrm>
                <a:off x="4913475" y="3199214"/>
                <a:ext cx="332371" cy="356073"/>
              </a:xfrm>
              <a:prstGeom prst="diagStripe">
                <a:avLst>
                  <a:gd name="adj" fmla="val 81354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Diagonal Stripe 22"/>
              <p:cNvSpPr/>
              <p:nvPr/>
            </p:nvSpPr>
            <p:spPr>
              <a:xfrm rot="16504437">
                <a:off x="4930665" y="3164366"/>
                <a:ext cx="332371" cy="356073"/>
              </a:xfrm>
              <a:prstGeom prst="diagStripe">
                <a:avLst>
                  <a:gd name="adj" fmla="val 81354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003407" y="3154762"/>
                <a:ext cx="434819" cy="379036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037863" y="3191082"/>
                <a:ext cx="346399" cy="297695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3189" y="3211188"/>
                <a:ext cx="215746" cy="143112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5998254" y="3320729"/>
                <a:ext cx="43997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bg1"/>
                    </a:solidFill>
                  </a:rPr>
                  <a:t>IO HUB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864827" y="2027044"/>
                <a:ext cx="434819" cy="379036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899283" y="2063364"/>
                <a:ext cx="346399" cy="297695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4609" y="2083470"/>
                <a:ext cx="215746" cy="143112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4859674" y="2193011"/>
                <a:ext cx="43997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bg1"/>
                    </a:solidFill>
                  </a:rPr>
                  <a:t>IO HUB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875331" y="4320655"/>
                <a:ext cx="434819" cy="379036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909787" y="4356975"/>
                <a:ext cx="346399" cy="297695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5113" y="4377081"/>
                <a:ext cx="215746" cy="143112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4870178" y="4486622"/>
                <a:ext cx="43997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bg1"/>
                    </a:solidFill>
                  </a:rPr>
                  <a:t>IO HUB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610983" y="3187732"/>
                <a:ext cx="434819" cy="379036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645439" y="3224052"/>
                <a:ext cx="346399" cy="297695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0765" y="3244158"/>
                <a:ext cx="215746" cy="143112"/>
              </a:xfrm>
              <a:prstGeom prst="rect">
                <a:avLst/>
              </a:prstGeom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3605830" y="3353699"/>
                <a:ext cx="43997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bg1"/>
                    </a:solidFill>
                  </a:rPr>
                  <a:t>IO HUB</a:t>
                </a:r>
              </a:p>
            </p:txBody>
          </p:sp>
          <p:sp>
            <p:nvSpPr>
              <p:cNvPr id="40" name="Up Arrow 39"/>
              <p:cNvSpPr/>
              <p:nvPr/>
            </p:nvSpPr>
            <p:spPr>
              <a:xfrm rot="3396267">
                <a:off x="4155742" y="2932983"/>
                <a:ext cx="45719" cy="355973"/>
              </a:xfrm>
              <a:prstGeom prst="upArrow">
                <a:avLst>
                  <a:gd name="adj1" fmla="val 100000"/>
                  <a:gd name="adj2" fmla="val 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Up Arrow 40"/>
              <p:cNvSpPr/>
              <p:nvPr/>
            </p:nvSpPr>
            <p:spPr>
              <a:xfrm rot="17857872" flipV="1">
                <a:off x="4164830" y="3446941"/>
                <a:ext cx="45719" cy="343277"/>
              </a:xfrm>
              <a:prstGeom prst="upArrow">
                <a:avLst>
                  <a:gd name="adj1" fmla="val 100000"/>
                  <a:gd name="adj2" fmla="val 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Up Arrow 41"/>
              <p:cNvSpPr/>
              <p:nvPr/>
            </p:nvSpPr>
            <p:spPr>
              <a:xfrm rot="2821294" flipH="1">
                <a:off x="4738322" y="2345292"/>
                <a:ext cx="45719" cy="327444"/>
              </a:xfrm>
              <a:prstGeom prst="upArrow">
                <a:avLst>
                  <a:gd name="adj1" fmla="val 100000"/>
                  <a:gd name="adj2" fmla="val 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Up Arrow 42"/>
              <p:cNvSpPr/>
              <p:nvPr/>
            </p:nvSpPr>
            <p:spPr>
              <a:xfrm rot="2401401">
                <a:off x="5364565" y="4032174"/>
                <a:ext cx="45719" cy="353705"/>
              </a:xfrm>
              <a:prstGeom prst="upArrow">
                <a:avLst>
                  <a:gd name="adj1" fmla="val 100000"/>
                  <a:gd name="adj2" fmla="val 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Up Arrow 43"/>
              <p:cNvSpPr/>
              <p:nvPr/>
            </p:nvSpPr>
            <p:spPr>
              <a:xfrm rot="18673798" flipV="1">
                <a:off x="4725337" y="4026405"/>
                <a:ext cx="45719" cy="350401"/>
              </a:xfrm>
              <a:prstGeom prst="upArrow">
                <a:avLst>
                  <a:gd name="adj1" fmla="val 100000"/>
                  <a:gd name="adj2" fmla="val 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Up Arrow 44"/>
              <p:cNvSpPr/>
              <p:nvPr/>
            </p:nvSpPr>
            <p:spPr>
              <a:xfrm rot="2821294" flipH="1">
                <a:off x="5901142" y="3494011"/>
                <a:ext cx="45719" cy="236992"/>
              </a:xfrm>
              <a:prstGeom prst="upArrow">
                <a:avLst>
                  <a:gd name="adj1" fmla="val 100000"/>
                  <a:gd name="adj2" fmla="val 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Up Arrow 45"/>
              <p:cNvSpPr/>
              <p:nvPr/>
            </p:nvSpPr>
            <p:spPr>
              <a:xfrm rot="18673798" flipV="1">
                <a:off x="5407544" y="2332928"/>
                <a:ext cx="49648" cy="375689"/>
              </a:xfrm>
              <a:prstGeom prst="upArrow">
                <a:avLst>
                  <a:gd name="adj1" fmla="val 100000"/>
                  <a:gd name="adj2" fmla="val 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Up Arrow 46"/>
              <p:cNvSpPr/>
              <p:nvPr/>
            </p:nvSpPr>
            <p:spPr>
              <a:xfrm rot="18673798" flipV="1">
                <a:off x="5895361" y="2957906"/>
                <a:ext cx="45719" cy="259605"/>
              </a:xfrm>
              <a:prstGeom prst="upArrow">
                <a:avLst>
                  <a:gd name="adj1" fmla="val 100000"/>
                  <a:gd name="adj2" fmla="val 0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447229" y="3339929"/>
                <a:ext cx="127344" cy="473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734972" y="4520193"/>
                <a:ext cx="127344" cy="473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489328" y="3386647"/>
                <a:ext cx="127344" cy="473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4727267" y="2209499"/>
                <a:ext cx="127344" cy="473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an 51"/>
              <p:cNvSpPr/>
              <p:nvPr/>
            </p:nvSpPr>
            <p:spPr>
              <a:xfrm>
                <a:off x="3278837" y="3095943"/>
                <a:ext cx="215745" cy="574058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 rot="5400000" flipV="1">
                <a:off x="3044246" y="3287390"/>
                <a:ext cx="6291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</a:rPr>
                  <a:t>Memory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Can 53"/>
              <p:cNvSpPr/>
              <p:nvPr/>
            </p:nvSpPr>
            <p:spPr>
              <a:xfrm>
                <a:off x="4522987" y="4215703"/>
                <a:ext cx="215745" cy="574058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 rot="5400000" flipV="1">
                <a:off x="4288396" y="4407150"/>
                <a:ext cx="6291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</a:rPr>
                  <a:t>Memory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Can 55"/>
              <p:cNvSpPr/>
              <p:nvPr/>
            </p:nvSpPr>
            <p:spPr>
              <a:xfrm>
                <a:off x="6580409" y="3072090"/>
                <a:ext cx="215745" cy="574058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 rot="5400000" flipV="1">
                <a:off x="6345818" y="3263537"/>
                <a:ext cx="6291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</a:rPr>
                  <a:t>Memory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Can 57"/>
              <p:cNvSpPr/>
              <p:nvPr/>
            </p:nvSpPr>
            <p:spPr>
              <a:xfrm>
                <a:off x="4511939" y="1912024"/>
                <a:ext cx="215745" cy="574058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 rot="5400000" flipV="1">
                <a:off x="4277348" y="2103471"/>
                <a:ext cx="6291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</a:rPr>
                  <a:t>Memory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921836" y="1251643"/>
              <a:ext cx="17421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System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271088" y="1219773"/>
            <a:ext cx="3659940" cy="3961629"/>
            <a:chOff x="5271088" y="1219773"/>
            <a:chExt cx="3659940" cy="3961629"/>
          </a:xfrm>
        </p:grpSpPr>
        <p:sp>
          <p:nvSpPr>
            <p:cNvPr id="61" name="Rounded Rectangular Callout 60"/>
            <p:cNvSpPr/>
            <p:nvPr/>
          </p:nvSpPr>
          <p:spPr>
            <a:xfrm>
              <a:off x="5271088" y="1219773"/>
              <a:ext cx="3659940" cy="3961629"/>
            </a:xfrm>
            <a:prstGeom prst="wedgeRoundRectCallout">
              <a:avLst>
                <a:gd name="adj1" fmla="val -98589"/>
                <a:gd name="adj2" fmla="val 20341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5436363" y="2037622"/>
              <a:ext cx="3232200" cy="27379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180808" y="2258192"/>
              <a:ext cx="467832" cy="86293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720702" y="2258192"/>
              <a:ext cx="467832" cy="86293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694632" y="2258192"/>
              <a:ext cx="467832" cy="86293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787666" y="2283966"/>
              <a:ext cx="2817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CORE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281773" y="2258192"/>
              <a:ext cx="2817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CORE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812407" y="2263999"/>
              <a:ext cx="2817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CORE</a:t>
              </a:r>
            </a:p>
          </p:txBody>
        </p:sp>
        <p:sp>
          <p:nvSpPr>
            <p:cNvPr id="69" name="Flowchart: Connector 68"/>
            <p:cNvSpPr/>
            <p:nvPr/>
          </p:nvSpPr>
          <p:spPr>
            <a:xfrm>
              <a:off x="7256721" y="2715555"/>
              <a:ext cx="45719" cy="4571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/>
            <p:cNvSpPr/>
            <p:nvPr/>
          </p:nvSpPr>
          <p:spPr>
            <a:xfrm>
              <a:off x="7410813" y="2715555"/>
              <a:ext cx="45719" cy="4571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Connector 70"/>
            <p:cNvSpPr/>
            <p:nvPr/>
          </p:nvSpPr>
          <p:spPr>
            <a:xfrm>
              <a:off x="7557866" y="2715555"/>
              <a:ext cx="45719" cy="4571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74371" y="3163277"/>
              <a:ext cx="2780285" cy="4571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6180808" y="3263496"/>
              <a:ext cx="1981656" cy="2348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L3 Cache</a:t>
              </a: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6180808" y="3567309"/>
              <a:ext cx="636974" cy="45953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IMC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6931768" y="3574055"/>
              <a:ext cx="741344" cy="46126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Intel IO</a:t>
              </a:r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7716585" y="3565581"/>
              <a:ext cx="445879" cy="46126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Clock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023530" y="2135778"/>
              <a:ext cx="2301986" cy="213223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Up-Down Arrow 77"/>
            <p:cNvSpPr/>
            <p:nvPr/>
          </p:nvSpPr>
          <p:spPr>
            <a:xfrm>
              <a:off x="6563536" y="4111203"/>
              <a:ext cx="156007" cy="318186"/>
            </a:xfrm>
            <a:prstGeom prst="up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Up-Down Arrow 78"/>
            <p:cNvSpPr/>
            <p:nvPr/>
          </p:nvSpPr>
          <p:spPr>
            <a:xfrm>
              <a:off x="7406784" y="4121971"/>
              <a:ext cx="156007" cy="318186"/>
            </a:xfrm>
            <a:prstGeom prst="up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668339" y="4226235"/>
              <a:ext cx="9041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Intel QPI</a:t>
              </a:r>
            </a:p>
          </p:txBody>
        </p:sp>
        <p:sp>
          <p:nvSpPr>
            <p:cNvPr id="81" name="Left-Right Arrow 80"/>
            <p:cNvSpPr/>
            <p:nvPr/>
          </p:nvSpPr>
          <p:spPr>
            <a:xfrm>
              <a:off x="5857276" y="3664815"/>
              <a:ext cx="323532" cy="97506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Left-Right Arrow 81"/>
            <p:cNvSpPr/>
            <p:nvPr/>
          </p:nvSpPr>
          <p:spPr>
            <a:xfrm>
              <a:off x="5862044" y="3891385"/>
              <a:ext cx="323532" cy="97506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920439">
              <a:off x="5302469" y="3595085"/>
              <a:ext cx="778253" cy="594529"/>
            </a:xfrm>
            <a:prstGeom prst="rect">
              <a:avLst/>
            </a:prstGeom>
          </p:spPr>
        </p:pic>
        <p:sp>
          <p:nvSpPr>
            <p:cNvPr id="84" name="TextBox 83"/>
            <p:cNvSpPr txBox="1"/>
            <p:nvPr/>
          </p:nvSpPr>
          <p:spPr>
            <a:xfrm rot="16200000">
              <a:off x="7993597" y="2416954"/>
              <a:ext cx="9041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Core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 rot="16200000">
              <a:off x="7998396" y="3507790"/>
              <a:ext cx="9041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Uncore</a:t>
              </a:r>
              <a:endParaRPr lang="en-US" sz="14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00557" y="1263303"/>
              <a:ext cx="17421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Socket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7" name="Rounded Rectangular Callout 86"/>
          <p:cNvSpPr/>
          <p:nvPr/>
        </p:nvSpPr>
        <p:spPr>
          <a:xfrm>
            <a:off x="9182014" y="1256080"/>
            <a:ext cx="2341983" cy="3849873"/>
          </a:xfrm>
          <a:prstGeom prst="wedgeRoundRectCallout">
            <a:avLst>
              <a:gd name="adj1" fmla="val -97327"/>
              <a:gd name="adj2" fmla="val -2208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9776103" y="1250604"/>
            <a:ext cx="1742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485" y="2536865"/>
            <a:ext cx="2164422" cy="216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56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92612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21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CE9020-6EFA-487C-8715-F66B1C975EB0}"/>
              </a:ext>
            </a:extLst>
          </p:cNvPr>
          <p:cNvCxnSpPr>
            <a:cxnSpLocks/>
          </p:cNvCxnSpPr>
          <p:nvPr/>
        </p:nvCxnSpPr>
        <p:spPr>
          <a:xfrm>
            <a:off x="838199" y="926123"/>
            <a:ext cx="105156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ound Same Side Corner Rectangle 6"/>
          <p:cNvSpPr/>
          <p:nvPr/>
        </p:nvSpPr>
        <p:spPr>
          <a:xfrm>
            <a:off x="694270" y="2817845"/>
            <a:ext cx="10478278" cy="3308000"/>
          </a:xfrm>
          <a:prstGeom prst="round2SameRect">
            <a:avLst/>
          </a:prstGeom>
          <a:noFill/>
          <a:ln w="38100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76" y="3363350"/>
            <a:ext cx="2293387" cy="12842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91345" y="4496921"/>
            <a:ext cx="1548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PCM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862257" y="3350502"/>
            <a:ext cx="1950715" cy="1852794"/>
            <a:chOff x="4161453" y="3340360"/>
            <a:chExt cx="1950715" cy="185279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6907" y="3438326"/>
              <a:ext cx="1730148" cy="114766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161453" y="3340360"/>
              <a:ext cx="1950715" cy="1852794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381" y="3618380"/>
            <a:ext cx="952381" cy="92698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26749" y="3670863"/>
            <a:ext cx="1548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70993" y="3343480"/>
            <a:ext cx="2400660" cy="152622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731" y="3583145"/>
            <a:ext cx="951722" cy="95172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538262" y="3608970"/>
            <a:ext cx="1548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Perf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720966" y="3381871"/>
            <a:ext cx="1894975" cy="1284296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6051" y="4849353"/>
            <a:ext cx="2071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System-level information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62013" y="5183712"/>
            <a:ext cx="2071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Low-level </a:t>
            </a:r>
            <a:r>
              <a:rPr lang="en-US" sz="2000" dirty="0" err="1"/>
              <a:t>Uncore</a:t>
            </a:r>
            <a:r>
              <a:rPr lang="en-US" sz="2000" dirty="0"/>
              <a:t> information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62474" y="4820827"/>
            <a:ext cx="25550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Low-level Microarchitecture- Independent information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17501" y="4766422"/>
            <a:ext cx="25550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Low-level Microarchitecture- Dependent information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D5A7A2C-1922-4D75-91FF-7836742B4ABB}"/>
              </a:ext>
            </a:extLst>
          </p:cNvPr>
          <p:cNvSpPr/>
          <p:nvPr/>
        </p:nvSpPr>
        <p:spPr>
          <a:xfrm>
            <a:off x="2543021" y="1235825"/>
            <a:ext cx="3021758" cy="956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Intel </a:t>
            </a:r>
            <a:r>
              <a:rPr lang="en-US" sz="3200" dirty="0" err="1"/>
              <a:t>VTune</a:t>
            </a:r>
            <a:endParaRPr lang="en-US" sz="32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8812EE6-7D23-4603-9E89-039AC2AD79BA}"/>
              </a:ext>
            </a:extLst>
          </p:cNvPr>
          <p:cNvSpPr/>
          <p:nvPr/>
        </p:nvSpPr>
        <p:spPr>
          <a:xfrm>
            <a:off x="6131955" y="1244938"/>
            <a:ext cx="3021758" cy="956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Intel Advisor</a:t>
            </a:r>
          </a:p>
        </p:txBody>
      </p:sp>
    </p:spTree>
    <p:extLst>
      <p:ext uri="{BB962C8B-B14F-4D97-AF65-F5344CB8AC3E}">
        <p14:creationId xmlns:p14="http://schemas.microsoft.com/office/powerpoint/2010/main" val="3549975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Intel Advisor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78733"/>
            <a:ext cx="10515600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 prototyping tool that allows users to analyze their code and determine the costs and benefits of adding various threading models on Intel processors.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Works on code written in C, C++, and Fortran.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Can model parallelism using OpenMP 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Provide guidance to help codes get better vectorization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 graphical user interface (GUI)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Accessed with the </a:t>
            </a:r>
            <a:r>
              <a:rPr lang="en-US" dirty="0" err="1">
                <a:solidFill>
                  <a:srgbClr val="0070C0"/>
                </a:solidFill>
              </a:rPr>
              <a:t>advixe-gui</a:t>
            </a:r>
            <a:endParaRPr lang="en-US" dirty="0">
              <a:solidFill>
                <a:srgbClr val="0070C0"/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Begin by creating a new project, entering the executable path and arguments, and setting other options. Once the Advisor project is created, run through the threading and/or vectorization workflows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 command line (CL) interface 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Accessed with the </a:t>
            </a:r>
            <a:r>
              <a:rPr lang="en-US" dirty="0" err="1">
                <a:solidFill>
                  <a:srgbClr val="0070C0"/>
                </a:solidFill>
              </a:rPr>
              <a:t>advixe</a:t>
            </a:r>
            <a:r>
              <a:rPr lang="en-US" dirty="0">
                <a:solidFill>
                  <a:srgbClr val="0070C0"/>
                </a:solidFill>
              </a:rPr>
              <a:t>-cl commands. 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Command line can be available on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DevCloud</a:t>
            </a:r>
            <a:r>
              <a:rPr lang="en-US" dirty="0">
                <a:solidFill>
                  <a:srgbClr val="0070C0"/>
                </a:solidFill>
              </a:rPr>
              <a:t>.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Oval 5"/>
          <p:cNvSpPr/>
          <p:nvPr/>
        </p:nvSpPr>
        <p:spPr>
          <a:xfrm>
            <a:off x="1055077" y="4798646"/>
            <a:ext cx="4009292" cy="445478"/>
          </a:xfrm>
          <a:prstGeom prst="ellipse">
            <a:avLst/>
          </a:prstGeom>
          <a:noFill/>
          <a:ln w="28575">
            <a:solidFill>
              <a:srgbClr val="BA0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5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cs typeface="Arial"/>
              </a:rPr>
              <a:t>Advisor Workflow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015" y="1690688"/>
            <a:ext cx="7698154" cy="4866419"/>
          </a:xfrm>
        </p:spPr>
        <p:txBody>
          <a:bodyPr>
            <a:noAutofit/>
          </a:bodyPr>
          <a:lstStyle/>
          <a:p>
            <a:pPr marL="0" lvl="0" indent="0" fontAlgn="base">
              <a:buNone/>
            </a:pPr>
            <a:r>
              <a:rPr lang="en-US" sz="2000" b="1" dirty="0">
                <a:solidFill>
                  <a:srgbClr val="0070C0"/>
                </a:solidFill>
              </a:rPr>
              <a:t>1.   Survey Report</a:t>
            </a:r>
          </a:p>
          <a:p>
            <a:pPr lvl="1" fontAlgn="base"/>
            <a:r>
              <a:rPr lang="en-US" sz="1800" dirty="0">
                <a:solidFill>
                  <a:srgbClr val="0070C0"/>
                </a:solidFill>
              </a:rPr>
              <a:t>Shows the loops where your application spends the most time</a:t>
            </a:r>
          </a:p>
          <a:p>
            <a:pPr marL="914400" lvl="2" indent="0" fontAlgn="base">
              <a:spcBef>
                <a:spcPts val="1000"/>
              </a:spcBef>
              <a:buNone/>
            </a:pP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Use this information to discover candidates for parallelization with threads</a:t>
            </a:r>
            <a:r>
              <a:rPr lang="en-US" sz="1600" dirty="0">
                <a:solidFill>
                  <a:srgbClr val="0070C0"/>
                </a:solidFill>
              </a:rPr>
              <a:t>.</a:t>
            </a:r>
          </a:p>
          <a:p>
            <a:pPr marL="0" lvl="0" indent="0" fontAlgn="base">
              <a:buNone/>
            </a:pPr>
            <a:r>
              <a:rPr lang="en-US" sz="2000" b="1" dirty="0">
                <a:solidFill>
                  <a:srgbClr val="0070C0"/>
                </a:solidFill>
              </a:rPr>
              <a:t>2.   Trip Counts analysis</a:t>
            </a:r>
          </a:p>
          <a:p>
            <a:pPr lvl="1" fontAlgn="base"/>
            <a:r>
              <a:rPr lang="en-US" sz="1800" dirty="0">
                <a:solidFill>
                  <a:srgbClr val="0070C0"/>
                </a:solidFill>
              </a:rPr>
              <a:t>Shows the number of times a loop body will execute and is invoked</a:t>
            </a:r>
          </a:p>
          <a:p>
            <a:pPr marL="914400" lvl="2" indent="0" fontAlgn="base">
              <a:buNone/>
            </a:pP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Use this information to make better decisions about your threading strategy for particular loops.</a:t>
            </a:r>
          </a:p>
          <a:p>
            <a:pPr marL="0" lvl="0" indent="0" fontAlgn="base">
              <a:buNone/>
            </a:pPr>
            <a:r>
              <a:rPr lang="en-US" sz="2000" b="1" dirty="0">
                <a:solidFill>
                  <a:srgbClr val="0070C0"/>
                </a:solidFill>
              </a:rPr>
              <a:t>3.   Roofline chart</a:t>
            </a:r>
            <a:r>
              <a:rPr lang="en-US" sz="2000" dirty="0">
                <a:solidFill>
                  <a:srgbClr val="0070C0"/>
                </a:solidFill>
              </a:rPr>
              <a:t> </a:t>
            </a:r>
          </a:p>
          <a:p>
            <a:pPr lvl="1" fontAlgn="base"/>
            <a:r>
              <a:rPr lang="en-US" sz="1800" dirty="0">
                <a:solidFill>
                  <a:srgbClr val="0070C0"/>
                </a:solidFill>
              </a:rPr>
              <a:t>visualize actual performance </a:t>
            </a:r>
          </a:p>
          <a:p>
            <a:pPr lvl="1" fontAlgn="base"/>
            <a:r>
              <a:rPr lang="en-US" sz="1800" dirty="0">
                <a:solidFill>
                  <a:srgbClr val="0070C0"/>
                </a:solidFill>
              </a:rPr>
              <a:t>Determine the main limiting factor </a:t>
            </a:r>
          </a:p>
          <a:p>
            <a:pPr marL="457200" lvl="1" indent="0" fontAlgn="base">
              <a:buNone/>
            </a:pP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Providing an ideal roadmap of potential optimization steps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892" y="1321166"/>
            <a:ext cx="3899877" cy="5235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327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cs typeface="Arial"/>
              </a:rPr>
              <a:t>Advisor Workflow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015" y="1690688"/>
            <a:ext cx="7698154" cy="4866419"/>
          </a:xfrm>
        </p:spPr>
        <p:txBody>
          <a:bodyPr>
            <a:noAutofit/>
          </a:bodyPr>
          <a:lstStyle/>
          <a:p>
            <a:pPr marL="457200" lvl="0" indent="-457200" fontAlgn="base">
              <a:buAutoNum type="arabicPeriod" startAt="4"/>
            </a:pPr>
            <a:r>
              <a:rPr lang="en-US" sz="2000" b="1" dirty="0">
                <a:solidFill>
                  <a:srgbClr val="0070C0"/>
                </a:solidFill>
              </a:rPr>
              <a:t>Annotations </a:t>
            </a:r>
          </a:p>
          <a:p>
            <a:pPr lvl="1" fontAlgn="base"/>
            <a:r>
              <a:rPr lang="en-US" sz="1800" dirty="0">
                <a:solidFill>
                  <a:srgbClr val="0070C0"/>
                </a:solidFill>
              </a:rPr>
              <a:t>Insert to mark places in your application </a:t>
            </a:r>
          </a:p>
          <a:p>
            <a:pPr lvl="1" fontAlgn="base"/>
            <a:r>
              <a:rPr lang="en-US" sz="1800" dirty="0">
                <a:solidFill>
                  <a:srgbClr val="0070C0"/>
                </a:solidFill>
              </a:rPr>
              <a:t>Subroutines that can be processed by your current compiler but do not change the computations of your application.</a:t>
            </a:r>
          </a:p>
          <a:p>
            <a:pPr marL="457200" lvl="0" indent="-457200" fontAlgn="base">
              <a:buAutoNum type="arabicPeriod" startAt="5"/>
            </a:pPr>
            <a:r>
              <a:rPr lang="en-US" sz="2000" b="1" dirty="0">
                <a:solidFill>
                  <a:srgbClr val="0070C0"/>
                </a:solidFill>
              </a:rPr>
              <a:t>Suitability Report </a:t>
            </a:r>
          </a:p>
          <a:p>
            <a:pPr lvl="1" fontAlgn="base"/>
            <a:r>
              <a:rPr lang="en-US" sz="1800" dirty="0">
                <a:solidFill>
                  <a:srgbClr val="0070C0"/>
                </a:solidFill>
              </a:rPr>
              <a:t>Predicts the maximum speed-up of your application </a:t>
            </a:r>
          </a:p>
          <a:p>
            <a:pPr marL="457200" lvl="1" indent="0" fontAlgn="base">
              <a:buNone/>
            </a:pP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 Use this information to choose the best candidates for parallelization with threads</a:t>
            </a:r>
          </a:p>
          <a:p>
            <a:pPr marL="457200" lvl="0" indent="-457200" fontAlgn="base">
              <a:buAutoNum type="arabicPeriod" startAt="6"/>
            </a:pPr>
            <a:r>
              <a:rPr lang="en-US" sz="2000" b="1" dirty="0">
                <a:solidFill>
                  <a:srgbClr val="0070C0"/>
                </a:solidFill>
              </a:rPr>
              <a:t>Dependencies Report </a:t>
            </a:r>
          </a:p>
          <a:p>
            <a:pPr lvl="1" fontAlgn="base"/>
            <a:r>
              <a:rPr lang="en-US" sz="1800" dirty="0">
                <a:solidFill>
                  <a:srgbClr val="0070C0"/>
                </a:solidFill>
              </a:rPr>
              <a:t>Predicts parallel data sharing problems </a:t>
            </a:r>
          </a:p>
          <a:p>
            <a:pPr marL="457200" lvl="1" indent="0" fontAlgn="base">
              <a:buNone/>
            </a:pP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Use this information to fix the data sharing problems if the predicted maximum speed-up benefit justifies the effort.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892" y="1321166"/>
            <a:ext cx="3899877" cy="5235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791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F5496"/>
                </a:solidFill>
                <a:latin typeface="Arial"/>
                <a:cs typeface="Arial"/>
              </a:rPr>
              <a:t>Intel Advisor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2">
              <a:spcBef>
                <a:spcPts val="1000"/>
              </a:spcBef>
            </a:pPr>
            <a:r>
              <a:rPr lang="en-US" sz="2800" dirty="0">
                <a:solidFill>
                  <a:srgbClr val="0070C0"/>
                </a:solidFill>
                <a:latin typeface="Arial"/>
                <a:cs typeface="Arial"/>
              </a:rPr>
              <a:t>Survey</a:t>
            </a:r>
          </a:p>
          <a:p>
            <a:pPr marL="228600" lvl="2">
              <a:spcBef>
                <a:spcPts val="1000"/>
              </a:spcBef>
            </a:pPr>
            <a:endParaRPr lang="en-US" sz="280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228600" lvl="2">
              <a:spcBef>
                <a:spcPts val="1000"/>
              </a:spcBef>
            </a:pPr>
            <a:r>
              <a:rPr lang="en-US" sz="2800" dirty="0">
                <a:solidFill>
                  <a:srgbClr val="0070C0"/>
                </a:solidFill>
                <a:latin typeface="Arial"/>
                <a:cs typeface="Arial"/>
              </a:rPr>
              <a:t>Trip Counts</a:t>
            </a:r>
          </a:p>
          <a:p>
            <a:pPr marL="228600" lvl="2">
              <a:spcBef>
                <a:spcPts val="1000"/>
              </a:spcBef>
            </a:pPr>
            <a:endParaRPr lang="en-US" sz="280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228600" lvl="2">
              <a:spcBef>
                <a:spcPts val="1000"/>
              </a:spcBef>
            </a:pPr>
            <a:r>
              <a:rPr lang="en-US" sz="2800" dirty="0">
                <a:solidFill>
                  <a:srgbClr val="0070C0"/>
                </a:solidFill>
                <a:latin typeface="Arial"/>
                <a:cs typeface="Arial"/>
              </a:rPr>
              <a:t>FLOPS</a:t>
            </a:r>
          </a:p>
          <a:p>
            <a:pPr marL="228600" lvl="2">
              <a:spcBef>
                <a:spcPts val="1000"/>
              </a:spcBef>
            </a:pPr>
            <a:endParaRPr lang="en-US" sz="280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228600" lvl="2">
              <a:spcBef>
                <a:spcPts val="1000"/>
              </a:spcBef>
            </a:pPr>
            <a:r>
              <a:rPr lang="en-US" sz="2800" dirty="0">
                <a:solidFill>
                  <a:srgbClr val="0070C0"/>
                </a:solidFill>
                <a:latin typeface="Arial"/>
                <a:cs typeface="Arial"/>
              </a:rPr>
              <a:t>Roofline Analyses</a:t>
            </a:r>
            <a:endParaRPr lang="en-US" sz="2400" dirty="0">
              <a:solidFill>
                <a:srgbClr val="0070C0"/>
              </a:solidFill>
            </a:endParaRP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748748" y="1614843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80001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F5496"/>
                </a:solidFill>
                <a:latin typeface="Arial"/>
                <a:cs typeface="Arial"/>
              </a:rPr>
              <a:t>Survey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41704" cy="4351338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0070C0"/>
                </a:solidFill>
              </a:rPr>
              <a:t>Where will vectorization pay off the most?</a:t>
            </a:r>
          </a:p>
          <a:p>
            <a:pPr lvl="0"/>
            <a:r>
              <a:rPr lang="en-US" dirty="0">
                <a:solidFill>
                  <a:srgbClr val="0070C0"/>
                </a:solidFill>
              </a:rPr>
              <a:t>If vectorized loops are providing benefit?</a:t>
            </a:r>
          </a:p>
          <a:p>
            <a:pPr lvl="0"/>
            <a:r>
              <a:rPr lang="en-US" dirty="0">
                <a:solidFill>
                  <a:srgbClr val="0070C0"/>
                </a:solidFill>
              </a:rPr>
              <a:t>Un-vectorized loops</a:t>
            </a:r>
          </a:p>
          <a:p>
            <a:pPr lvl="0"/>
            <a:r>
              <a:rPr lang="en-US" dirty="0">
                <a:solidFill>
                  <a:srgbClr val="0070C0"/>
                </a:solidFill>
              </a:rPr>
              <a:t>Performance problems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748748" y="1614843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234" y="2344069"/>
            <a:ext cx="3629766" cy="274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93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F5496"/>
                </a:solidFill>
                <a:latin typeface="Arial"/>
                <a:cs typeface="Arial"/>
              </a:rPr>
              <a:t>Trip Counts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Dynamically identifies the number of times loops and functions are invoked and executed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Use Trip Counts data to: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Detect loops with too-small trip counts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Analyze parallelism granularity.</a:t>
            </a:r>
            <a:endParaRPr lang="en-US" sz="2000" dirty="0">
              <a:solidFill>
                <a:srgbClr val="0070C0"/>
              </a:solidFill>
            </a:endParaRP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748748" y="1614843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939532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F5496"/>
                </a:solidFill>
                <a:latin typeface="Arial"/>
                <a:cs typeface="Arial"/>
              </a:rPr>
              <a:t>FLOPS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2">
              <a:spcBef>
                <a:spcPts val="1000"/>
              </a:spcBef>
            </a:pPr>
            <a:r>
              <a:rPr lang="en-US" sz="2800" dirty="0">
                <a:solidFill>
                  <a:srgbClr val="0070C0"/>
                </a:solidFill>
              </a:rPr>
              <a:t>Dynamically measures </a:t>
            </a:r>
          </a:p>
          <a:p>
            <a:pPr marL="685800" lvl="3">
              <a:spcBef>
                <a:spcPts val="1000"/>
              </a:spcBef>
            </a:pPr>
            <a:r>
              <a:rPr lang="en-US" sz="2400" dirty="0">
                <a:solidFill>
                  <a:srgbClr val="0070C0"/>
                </a:solidFill>
              </a:rPr>
              <a:t>Floating-point operations</a:t>
            </a:r>
          </a:p>
          <a:p>
            <a:pPr marL="685800" lvl="3">
              <a:spcBef>
                <a:spcPts val="1000"/>
              </a:spcBef>
            </a:pPr>
            <a:r>
              <a:rPr lang="en-US" sz="2400" dirty="0">
                <a:solidFill>
                  <a:srgbClr val="0070C0"/>
                </a:solidFill>
              </a:rPr>
              <a:t>Integer operations </a:t>
            </a:r>
          </a:p>
          <a:p>
            <a:pPr marL="685800" lvl="3">
              <a:spcBef>
                <a:spcPts val="1000"/>
              </a:spcBef>
            </a:pPr>
            <a:r>
              <a:rPr lang="en-US" sz="2400" dirty="0">
                <a:solidFill>
                  <a:srgbClr val="0070C0"/>
                </a:solidFill>
              </a:rPr>
              <a:t>Memory traffic. </a:t>
            </a:r>
          </a:p>
          <a:p>
            <a:pPr marL="228600" lvl="2">
              <a:spcBef>
                <a:spcPts val="1000"/>
              </a:spcBef>
            </a:pPr>
            <a:endParaRPr lang="en-US" sz="2800" dirty="0">
              <a:solidFill>
                <a:srgbClr val="0070C0"/>
              </a:solidFill>
            </a:endParaRPr>
          </a:p>
          <a:p>
            <a:pPr marL="228600" lvl="2">
              <a:spcBef>
                <a:spcPts val="1000"/>
              </a:spcBef>
            </a:pPr>
            <a:r>
              <a:rPr lang="en-US" sz="2800" dirty="0">
                <a:solidFill>
                  <a:srgbClr val="0070C0"/>
                </a:solidFill>
              </a:rPr>
              <a:t>Using the FLOP analysis </a:t>
            </a:r>
          </a:p>
          <a:p>
            <a:pPr marL="685800" lvl="3">
              <a:spcBef>
                <a:spcPts val="1000"/>
              </a:spcBef>
            </a:pPr>
            <a:r>
              <a:rPr lang="en-US" sz="2400" dirty="0">
                <a:solidFill>
                  <a:srgbClr val="0070C0"/>
                </a:solidFill>
              </a:rPr>
              <a:t>Generate application memory usage and performance values </a:t>
            </a:r>
          </a:p>
          <a:p>
            <a:pPr marL="1143000" lvl="4">
              <a:spcBef>
                <a:spcPts val="1000"/>
              </a:spcBef>
            </a:pPr>
            <a:r>
              <a:rPr lang="en-US" sz="2200" dirty="0">
                <a:solidFill>
                  <a:srgbClr val="0070C0"/>
                </a:solidFill>
              </a:rPr>
              <a:t>Help you make better decisions about your vectorization strategy.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748748" y="1614843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07975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F5496"/>
                </a:solidFill>
                <a:latin typeface="Arial"/>
                <a:cs typeface="Arial"/>
              </a:rPr>
              <a:t>Roofline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2" indent="-342900">
              <a:spcBef>
                <a:spcPts val="1000"/>
              </a:spcBef>
            </a:pPr>
            <a:r>
              <a:rPr lang="en-US" sz="2300" dirty="0">
                <a:solidFill>
                  <a:srgbClr val="0070C0"/>
                </a:solidFill>
              </a:rPr>
              <a:t>Helps you visualize actual performance against hardware-imposed performance ceilings</a:t>
            </a:r>
          </a:p>
          <a:p>
            <a:pPr marL="342900" lvl="2" indent="-342900">
              <a:spcBef>
                <a:spcPts val="1000"/>
              </a:spcBef>
            </a:pPr>
            <a:r>
              <a:rPr lang="en-US" sz="2300" dirty="0">
                <a:solidFill>
                  <a:srgbClr val="0070C0"/>
                </a:solidFill>
              </a:rPr>
              <a:t>Determine the main limiting factor (memory bandwidth or compute capacity)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300" b="1" dirty="0">
                <a:solidFill>
                  <a:srgbClr val="0070C0"/>
                </a:solidFill>
              </a:rPr>
              <a:t>              Providing an ideal roadmap of potential optimization steps.</a:t>
            </a:r>
          </a:p>
          <a:p>
            <a:pPr marL="800100" lvl="3" indent="-342900">
              <a:spcBef>
                <a:spcPts val="1000"/>
              </a:spcBef>
            </a:pPr>
            <a:endParaRPr lang="en-US" sz="2100" dirty="0">
              <a:solidFill>
                <a:srgbClr val="0070C0"/>
              </a:solidFill>
            </a:endParaRPr>
          </a:p>
          <a:p>
            <a:pPr marL="800100" lvl="3" indent="-342900">
              <a:spcBef>
                <a:spcPts val="1000"/>
              </a:spcBef>
            </a:pPr>
            <a:r>
              <a:rPr lang="en-US" sz="2100" dirty="0">
                <a:solidFill>
                  <a:srgbClr val="0070C0"/>
                </a:solidFill>
              </a:rPr>
              <a:t>Use the Roofline chart to answer the following questions:</a:t>
            </a:r>
          </a:p>
          <a:p>
            <a:pPr marL="1257300" lvl="4" indent="-342900">
              <a:spcBef>
                <a:spcPts val="1000"/>
              </a:spcBef>
            </a:pPr>
            <a:r>
              <a:rPr lang="en-US" sz="2100" dirty="0">
                <a:solidFill>
                  <a:srgbClr val="0070C0"/>
                </a:solidFill>
              </a:rPr>
              <a:t>What is the maximum achievable performance with your current hardware resources?</a:t>
            </a:r>
          </a:p>
          <a:p>
            <a:pPr marL="1257300" lvl="4" indent="-342900">
              <a:spcBef>
                <a:spcPts val="1000"/>
              </a:spcBef>
            </a:pPr>
            <a:r>
              <a:rPr lang="en-US" sz="2100" dirty="0">
                <a:solidFill>
                  <a:srgbClr val="0070C0"/>
                </a:solidFill>
              </a:rPr>
              <a:t>Does your application work optimally on current hardware resources?</a:t>
            </a:r>
          </a:p>
          <a:p>
            <a:pPr marL="1257300" lvl="4" indent="-342900">
              <a:spcBef>
                <a:spcPts val="1000"/>
              </a:spcBef>
            </a:pPr>
            <a:r>
              <a:rPr lang="en-US" sz="2100" dirty="0">
                <a:solidFill>
                  <a:srgbClr val="0070C0"/>
                </a:solidFill>
              </a:rPr>
              <a:t>If not, what are the best candidates for optimization?</a:t>
            </a:r>
          </a:p>
          <a:p>
            <a:pPr marL="1257300" lvl="4" indent="-342900">
              <a:spcBef>
                <a:spcPts val="1000"/>
              </a:spcBef>
            </a:pPr>
            <a:r>
              <a:rPr lang="en-US" sz="2100" dirty="0">
                <a:solidFill>
                  <a:srgbClr val="0070C0"/>
                </a:solidFill>
              </a:rPr>
              <a:t>Is memory bandwidth or compute capacity limiting performance for each optimization candidate?</a:t>
            </a:r>
          </a:p>
          <a:p>
            <a:pPr marL="800100" lvl="3" indent="-342900">
              <a:spcBef>
                <a:spcPts val="1000"/>
              </a:spcBef>
            </a:pPr>
            <a:endParaRPr lang="en-US" sz="2200" dirty="0">
              <a:solidFill>
                <a:srgbClr val="0070C0"/>
              </a:solidFill>
            </a:endParaRPr>
          </a:p>
          <a:p>
            <a:pPr marL="914400" lvl="4" indent="0">
              <a:spcBef>
                <a:spcPts val="1000"/>
              </a:spcBef>
              <a:buNone/>
            </a:pPr>
            <a:endParaRPr lang="en-US" sz="2200" dirty="0">
              <a:solidFill>
                <a:srgbClr val="0070C0"/>
              </a:solidFill>
            </a:endParaRP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748748" y="1614843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850" y="459714"/>
            <a:ext cx="1717402" cy="107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229DC-CC6A-4C23-B272-509EA89EB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2B47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 Computing Lab		</a:t>
            </a:r>
          </a:p>
          <a:p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HosNa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Benchmark					</a:t>
            </a:r>
          </a:p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Analysis				</a:t>
            </a:r>
          </a:p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 on Experience				</a:t>
            </a:r>
          </a:p>
          <a:p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8E5BE88-AAA0-40AB-9E91-2E877707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" y="5834497"/>
            <a:ext cx="911700" cy="8869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0E751-6C14-436A-B16E-0C7AE0CD851A}"/>
              </a:ext>
            </a:extLst>
          </p:cNvPr>
          <p:cNvCxnSpPr>
            <a:cxnSpLocks/>
          </p:cNvCxnSpPr>
          <p:nvPr/>
        </p:nvCxnSpPr>
        <p:spPr>
          <a:xfrm>
            <a:off x="838200" y="1668405"/>
            <a:ext cx="10515600" cy="0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7B5FFA7-F292-411E-AEE8-10C47419E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247" y="5745703"/>
            <a:ext cx="1074233" cy="7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84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cs typeface="Arial"/>
              </a:rPr>
              <a:t>Refinement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28600" lvl="2">
              <a:spcBef>
                <a:spcPts val="1000"/>
              </a:spcBef>
            </a:pPr>
            <a:r>
              <a:rPr lang="en-US" sz="3000" dirty="0">
                <a:solidFill>
                  <a:srgbClr val="0070C0"/>
                </a:solidFill>
              </a:rPr>
              <a:t>Intel Advisor offers two refinement analyses: 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Dependencies analysis</a:t>
            </a:r>
            <a:r>
              <a:rPr lang="en-US" dirty="0">
                <a:solidFill>
                  <a:srgbClr val="0070C0"/>
                </a:solidFill>
              </a:rPr>
              <a:t> (optional) 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For safety purposes, the compiler is often conservative when assuming data dependencies. 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Run a Dependencies analysis to check for real data dependencies in loops the compiler did not </a:t>
            </a:r>
            <a:r>
              <a:rPr lang="en-US" dirty="0" err="1">
                <a:solidFill>
                  <a:srgbClr val="0070C0"/>
                </a:solidFill>
              </a:rPr>
              <a:t>vectorize</a:t>
            </a:r>
            <a:r>
              <a:rPr lang="en-US" dirty="0">
                <a:solidFill>
                  <a:srgbClr val="0070C0"/>
                </a:solidFill>
              </a:rPr>
              <a:t> because of assumed dependencies. </a:t>
            </a:r>
          </a:p>
          <a:p>
            <a:pPr lvl="3"/>
            <a:r>
              <a:rPr lang="en-US" dirty="0">
                <a:solidFill>
                  <a:srgbClr val="0070C0"/>
                </a:solidFill>
              </a:rPr>
              <a:t>If real dependencies are detected, the analysis can provide additional details to help resolve the dependencies. </a:t>
            </a:r>
          </a:p>
          <a:p>
            <a:pPr lvl="2"/>
            <a:r>
              <a:rPr lang="en-US" b="1" dirty="0">
                <a:solidFill>
                  <a:srgbClr val="0070C0"/>
                </a:solidFill>
              </a:rPr>
              <a:t>Your objective: </a:t>
            </a:r>
            <a:r>
              <a:rPr lang="en-US" dirty="0">
                <a:solidFill>
                  <a:srgbClr val="0070C0"/>
                </a:solidFill>
              </a:rPr>
              <a:t>Identify and better characterize real data dependencies that could make forced vectorization unsafe.</a:t>
            </a:r>
            <a:endParaRPr lang="en-US" sz="1600" dirty="0">
              <a:solidFill>
                <a:srgbClr val="0070C0"/>
              </a:solidFill>
            </a:endParaRP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Memory Access Patterns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(MAP) analysis </a:t>
            </a:r>
            <a:r>
              <a:rPr lang="en-US" dirty="0">
                <a:solidFill>
                  <a:srgbClr val="0070C0"/>
                </a:solidFill>
              </a:rPr>
              <a:t>(optional)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Run a MAP analysis to check for various memory issues, such as non-contiguous memory accesses and unit stride vs. non-unit stride accesses. </a:t>
            </a:r>
          </a:p>
          <a:p>
            <a:pPr lvl="2"/>
            <a:r>
              <a:rPr lang="en-US" b="1" dirty="0">
                <a:solidFill>
                  <a:srgbClr val="0070C0"/>
                </a:solidFill>
              </a:rPr>
              <a:t>Your objective: </a:t>
            </a:r>
            <a:r>
              <a:rPr lang="en-US" dirty="0">
                <a:solidFill>
                  <a:srgbClr val="0070C0"/>
                </a:solidFill>
              </a:rPr>
              <a:t>Eliminate issues that could lead to significant vector code execution slowdown or block automatic vectorization by the compiler.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655948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Offload Advisor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508" y="1690688"/>
            <a:ext cx="10515600" cy="455231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70C0"/>
                </a:solidFill>
                <a:latin typeface="Arial"/>
                <a:ea typeface="Arial"/>
                <a:cs typeface="Arial"/>
              </a:rPr>
              <a:t>Intel Advisor (Beta) 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Includes Offload Advisor, a tool that allows you to collect performance predictor data in addition to the profiling capabilities of Intel Advisor. 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Design Code for Efficient Vectorization, Threading, and Offloading to Accelerators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A2E10A1-4196-4DC5-AE09-73A50C6A52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15400" y="3304290"/>
            <a:ext cx="6660600" cy="341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31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145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How to use Advisor?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894" y="1030730"/>
            <a:ext cx="10515600" cy="455231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Use command line interface : </a:t>
            </a:r>
            <a:r>
              <a:rPr lang="en-US" dirty="0" err="1">
                <a:solidFill>
                  <a:srgbClr val="0070C0"/>
                </a:solidFill>
              </a:rPr>
              <a:t>advixe</a:t>
            </a:r>
            <a:r>
              <a:rPr lang="en-US" dirty="0">
                <a:solidFill>
                  <a:srgbClr val="0070C0"/>
                </a:solidFill>
              </a:rPr>
              <a:t>-cl  to run analyses and reports. 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rgbClr val="0070C0"/>
              </a:solidFill>
            </a:endParaRP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734833" y="917115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210552" y="1558456"/>
            <a:ext cx="10026595" cy="517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70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Intel </a:t>
            </a:r>
            <a:r>
              <a:rPr lang="en-US" b="1" dirty="0" err="1">
                <a:solidFill>
                  <a:srgbClr val="2F5496"/>
                </a:solidFill>
                <a:latin typeface="Arial"/>
                <a:ea typeface="Arial"/>
                <a:cs typeface="Arial"/>
              </a:rPr>
              <a:t>VTune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7873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A performance profiling tool for C, C++, and Fortran code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Identify where in the code time is being spent in both serial and threaded applications.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For threaded applications, it can also determine the amount of concurrency and identify bottlenecks created by synchronization primitives.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VTune</a:t>
            </a:r>
            <a:r>
              <a:rPr lang="en-US" dirty="0">
                <a:solidFill>
                  <a:srgbClr val="0070C0"/>
                </a:solidFill>
              </a:rPr>
              <a:t> Profiler uses dynamic instrumentation and thus does not require use of Intel compilers or the use of any special compiler flags.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 graphical user interface (GUI)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Accessed with the </a:t>
            </a:r>
            <a:r>
              <a:rPr lang="en-US" dirty="0" err="1">
                <a:solidFill>
                  <a:srgbClr val="0070C0"/>
                </a:solidFill>
              </a:rPr>
              <a:t>vtune-gui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 command line (CL) interface 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Accessed with the </a:t>
            </a:r>
            <a:r>
              <a:rPr lang="en-US" dirty="0" err="1">
                <a:solidFill>
                  <a:srgbClr val="0070C0"/>
                </a:solidFill>
              </a:rPr>
              <a:t>vtune</a:t>
            </a:r>
            <a:r>
              <a:rPr lang="en-US" dirty="0">
                <a:solidFill>
                  <a:srgbClr val="0070C0"/>
                </a:solidFill>
              </a:rPr>
              <a:t>. 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/>
          <p:cNvSpPr txBox="1"/>
          <p:nvPr/>
        </p:nvSpPr>
        <p:spPr>
          <a:xfrm>
            <a:off x="6007396" y="4657060"/>
            <a:ext cx="566715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The analysis types include: </a:t>
            </a:r>
          </a:p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	Hotspots</a:t>
            </a:r>
          </a:p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	Threading</a:t>
            </a:r>
          </a:p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	Memory Consumption.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03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F5496"/>
                </a:solidFill>
                <a:latin typeface="Arial"/>
                <a:cs typeface="Arial"/>
              </a:rPr>
              <a:t>Analysis Types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Hotspot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Profile your code's execution to determine which functions are consuming the most time and thus are targets for optimization. </a:t>
            </a:r>
          </a:p>
          <a:p>
            <a:r>
              <a:rPr lang="en-US" dirty="0">
                <a:solidFill>
                  <a:srgbClr val="0070C0"/>
                </a:solidFill>
              </a:rPr>
              <a:t>The threading analysis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Analyzes how well a threaded application takes advantage of multi-core. </a:t>
            </a:r>
          </a:p>
          <a:p>
            <a:r>
              <a:rPr lang="en-US" dirty="0">
                <a:solidFill>
                  <a:srgbClr val="0070C0"/>
                </a:solidFill>
              </a:rPr>
              <a:t>FPGA-Interaction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Analyze the CPU/FPGA interaction issues via exploring OpenCL kernels running on FPGA, identify the most time-consuming FPGA kernels</a:t>
            </a:r>
          </a:p>
          <a:p>
            <a:r>
              <a:rPr lang="en-US" dirty="0">
                <a:solidFill>
                  <a:srgbClr val="0070C0"/>
                </a:solidFill>
              </a:rPr>
              <a:t>The memory consumption analysis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Identifies RAM usage over time and identifies memory objects allocated and released during the analysis run.</a:t>
            </a:r>
          </a:p>
          <a:p>
            <a:pPr marL="457200" lvl="1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49531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49000" cy="1325563"/>
          </a:xfrm>
        </p:spPr>
        <p:txBody>
          <a:bodyPr/>
          <a:lstStyle/>
          <a:p>
            <a:r>
              <a:rPr lang="en-US" b="1" dirty="0" err="1">
                <a:solidFill>
                  <a:srgbClr val="2F5496"/>
                </a:solidFill>
                <a:latin typeface="Arial"/>
                <a:cs typeface="Arial"/>
                <a:sym typeface="Arial"/>
              </a:rPr>
              <a:t>Microarchitectural</a:t>
            </a:r>
            <a:r>
              <a:rPr lang="en-US" b="1" dirty="0">
                <a:solidFill>
                  <a:srgbClr val="2F5496"/>
                </a:solidFill>
                <a:latin typeface="Arial"/>
                <a:cs typeface="Arial"/>
                <a:sym typeface="Arial"/>
              </a:rPr>
              <a:t> Tuning Methodology</a:t>
            </a:r>
            <a:endParaRPr lang="en-US" dirty="0"/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D131F-24D2-4DE6-88F5-281CD44F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A3BFFB-98FA-46C5-B848-42A266F0FCE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84" y="1825625"/>
            <a:ext cx="678241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2327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675" y="1884973"/>
            <a:ext cx="57912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Intel </a:t>
            </a:r>
            <a:r>
              <a:rPr lang="en-US" dirty="0" err="1">
                <a:solidFill>
                  <a:srgbClr val="0070C0"/>
                </a:solidFill>
              </a:rPr>
              <a:t>Vtune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What’s your cache hit ratio?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  <a:sym typeface="Arial"/>
              </a:rPr>
              <a:t>Which loop/function is consuming most time overall?(bottom-up)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  <a:sym typeface="Arial"/>
              </a:rPr>
              <a:t>Are you stalling often? IPC?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  <a:sym typeface="Arial"/>
              </a:rPr>
              <a:t>Are you keeping all the threads busy?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  <a:sym typeface="Arial"/>
              </a:rPr>
              <a:t>Are you hitting remote NUMA?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  <a:sym typeface="Arial"/>
              </a:rPr>
              <a:t>When do you maximize your BW?</a:t>
            </a:r>
          </a:p>
          <a:p>
            <a:pPr lvl="1"/>
            <a:endParaRPr lang="en-US" sz="2800" dirty="0">
              <a:solidFill>
                <a:srgbClr val="0070C0"/>
              </a:solidFill>
              <a:sym typeface="Arial"/>
            </a:endParaRPr>
          </a:p>
          <a:p>
            <a:pPr lvl="1"/>
            <a:endParaRPr lang="en-US" sz="2800" dirty="0">
              <a:solidFill>
                <a:srgbClr val="0070C0"/>
              </a:solidFill>
            </a:endParaRPr>
          </a:p>
          <a:p>
            <a:pPr lvl="1"/>
            <a:endParaRPr lang="en-US" sz="28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781" y="357310"/>
            <a:ext cx="118181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cs typeface="Arial"/>
                <a:sym typeface="Arial"/>
              </a:rPr>
              <a:t>When do you use Intel </a:t>
            </a:r>
            <a:r>
              <a:rPr lang="en-US" b="1" dirty="0" err="1">
                <a:solidFill>
                  <a:srgbClr val="2F5496"/>
                </a:solidFill>
                <a:latin typeface="Arial"/>
                <a:cs typeface="Arial"/>
                <a:sym typeface="Arial"/>
              </a:rPr>
              <a:t>Vtune</a:t>
            </a:r>
            <a:r>
              <a:rPr lang="en-US" b="1" dirty="0">
                <a:solidFill>
                  <a:srgbClr val="2F5496"/>
                </a:solidFill>
                <a:latin typeface="Arial"/>
                <a:cs typeface="Arial"/>
                <a:sym typeface="Arial"/>
              </a:rPr>
              <a:t> VS Advisor?</a:t>
            </a:r>
            <a:endParaRPr dirty="0"/>
          </a:p>
        </p:txBody>
      </p:sp>
      <p:cxnSp>
        <p:nvCxnSpPr>
          <p:cNvPr id="5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 flipV="1">
            <a:off x="379562" y="1425999"/>
            <a:ext cx="10974238" cy="40492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6734436" y="1884973"/>
            <a:ext cx="52735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Intel Advisor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Which ISA are you using?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Flow of execution (</a:t>
            </a:r>
            <a:r>
              <a:rPr lang="en-US" dirty="0" err="1">
                <a:solidFill>
                  <a:srgbClr val="0070C0"/>
                </a:solidFill>
              </a:rPr>
              <a:t>callstacks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What is your vectorization efficiency?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Can you safely force vectorization?</a:t>
            </a:r>
          </a:p>
          <a:p>
            <a:pPr lvl="1">
              <a:lnSpc>
                <a:spcPct val="100000"/>
              </a:lnSpc>
            </a:pPr>
            <a:r>
              <a:rPr lang="en-US" dirty="0" err="1">
                <a:solidFill>
                  <a:srgbClr val="0070C0"/>
                </a:solidFill>
              </a:rPr>
              <a:t>Inlining</a:t>
            </a:r>
            <a:r>
              <a:rPr lang="en-US" dirty="0">
                <a:solidFill>
                  <a:srgbClr val="0070C0"/>
                </a:solidFill>
              </a:rPr>
              <a:t>? Data type conversion?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Roofline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531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229DC-CC6A-4C23-B272-509EA89EB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 Computing Lab		</a:t>
            </a:r>
          </a:p>
          <a:p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HosNa</a:t>
            </a:r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Benchmark					</a:t>
            </a:r>
          </a:p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Analysis				</a:t>
            </a:r>
          </a:p>
          <a:p>
            <a:r>
              <a:rPr lang="en-US" sz="3200" dirty="0">
                <a:solidFill>
                  <a:srgbClr val="2B47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 on Experience				</a:t>
            </a:r>
          </a:p>
          <a:p>
            <a:pPr lvl="1"/>
            <a:r>
              <a:rPr lang="en-US" sz="2800" dirty="0">
                <a:solidFill>
                  <a:srgbClr val="2B47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Emulation Flow 			</a:t>
            </a:r>
          </a:p>
          <a:p>
            <a:pPr lvl="1"/>
            <a:r>
              <a:rPr lang="en-US" sz="2800" dirty="0">
                <a:solidFill>
                  <a:srgbClr val="2B47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Analysis (Run </a:t>
            </a:r>
            <a:r>
              <a:rPr lang="en-US" sz="2800" dirty="0" err="1">
                <a:solidFill>
                  <a:srgbClr val="2B47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Vtune</a:t>
            </a:r>
            <a:r>
              <a:rPr lang="en-US" sz="2800" dirty="0">
                <a:solidFill>
                  <a:srgbClr val="2B47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Advisor)</a:t>
            </a:r>
          </a:p>
          <a:p>
            <a:pPr lvl="1"/>
            <a:r>
              <a:rPr lang="en-US" sz="2800" dirty="0">
                <a:solidFill>
                  <a:srgbClr val="2B47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bitstream on FPGA and Compare DPC++ VS C</a:t>
            </a:r>
          </a:p>
          <a:p>
            <a:pPr lvl="1"/>
            <a:endParaRPr lang="en-US" sz="2800" dirty="0">
              <a:solidFill>
                <a:srgbClr val="2B47E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rgbClr val="2B47E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800" dirty="0">
              <a:solidFill>
                <a:srgbClr val="2B47E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8E5BE88-AAA0-40AB-9E91-2E877707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" y="5834497"/>
            <a:ext cx="911700" cy="8869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0E751-6C14-436A-B16E-0C7AE0CD851A}"/>
              </a:ext>
            </a:extLst>
          </p:cNvPr>
          <p:cNvCxnSpPr>
            <a:cxnSpLocks/>
          </p:cNvCxnSpPr>
          <p:nvPr/>
        </p:nvCxnSpPr>
        <p:spPr>
          <a:xfrm>
            <a:off x="838200" y="1668405"/>
            <a:ext cx="10515600" cy="0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7B5FFA7-F292-411E-AEE8-10C47419E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247" y="5745703"/>
            <a:ext cx="1074233" cy="7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28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for FPGA </a:t>
            </a:r>
            <a:r>
              <a:rPr lang="en-US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DevCloud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8E5BE88-AAA0-40AB-9E91-2E877707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" y="5834497"/>
            <a:ext cx="911700" cy="8869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0E751-6C14-436A-B16E-0C7AE0CD851A}"/>
              </a:ext>
            </a:extLst>
          </p:cNvPr>
          <p:cNvCxnSpPr>
            <a:cxnSpLocks/>
          </p:cNvCxnSpPr>
          <p:nvPr/>
        </p:nvCxnSpPr>
        <p:spPr>
          <a:xfrm>
            <a:off x="838200" y="1668405"/>
            <a:ext cx="10515600" cy="0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7B5FFA7-F292-411E-AEE8-10C47419E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247" y="5745703"/>
            <a:ext cx="1074233" cy="70867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E4FE3-C045-4098-9E01-7E10A146B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By clicking on the Intel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DevCloud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home page, you will be redirected to the following page: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441AD4-F0F0-436B-82BB-00A3A02A5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970" y="2317039"/>
            <a:ext cx="4693294" cy="3650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FB9FAF-B1E9-4AC1-B1E2-47B35E3B1FA9}"/>
              </a:ext>
            </a:extLst>
          </p:cNvPr>
          <p:cNvSpPr txBox="1"/>
          <p:nvPr/>
        </p:nvSpPr>
        <p:spPr>
          <a:xfrm>
            <a:off x="2091764" y="61383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2B47ED"/>
                </a:solidFill>
              </a:rPr>
              <a:t>https://www.intel.com/content/www/us/en/forms/idz/devcloud-enrollment/fpga-request.html</a:t>
            </a:r>
          </a:p>
        </p:txBody>
      </p:sp>
    </p:spTree>
    <p:extLst>
      <p:ext uri="{BB962C8B-B14F-4D97-AF65-F5344CB8AC3E}">
        <p14:creationId xmlns:p14="http://schemas.microsoft.com/office/powerpoint/2010/main" val="2194540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 in to connect with </a:t>
            </a:r>
            <a:r>
              <a:rPr lang="en-US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8E5BE88-AAA0-40AB-9E91-2E877707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" y="5834497"/>
            <a:ext cx="911700" cy="8869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0E751-6C14-436A-B16E-0C7AE0CD851A}"/>
              </a:ext>
            </a:extLst>
          </p:cNvPr>
          <p:cNvCxnSpPr>
            <a:cxnSpLocks/>
          </p:cNvCxnSpPr>
          <p:nvPr/>
        </p:nvCxnSpPr>
        <p:spPr>
          <a:xfrm>
            <a:off x="838200" y="1668405"/>
            <a:ext cx="10515600" cy="0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7B5FFA7-F292-411E-AEE8-10C47419E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247" y="5745703"/>
            <a:ext cx="1074233" cy="70867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E4FE3-C045-4098-9E01-7E10A146B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After sign in, by selecting launch, you access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DevCloud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Jupyter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EEBB10-B58C-4986-874A-7E717FBBFA4C}"/>
              </a:ext>
            </a:extLst>
          </p:cNvPr>
          <p:cNvSpPr txBox="1"/>
          <p:nvPr/>
        </p:nvSpPr>
        <p:spPr>
          <a:xfrm>
            <a:off x="2015920" y="63521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2B47ED"/>
                </a:solidFill>
              </a:rPr>
              <a:t>https://devcloud.intel.com/oneapi/get_started/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369BE3-78C9-4C04-833A-A69D4DB47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659" y="2202898"/>
            <a:ext cx="5715211" cy="42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68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3" y="1365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8E5BE88-AAA0-40AB-9E91-2E877707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" y="5834497"/>
            <a:ext cx="911700" cy="8869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0E751-6C14-436A-B16E-0C7AE0CD851A}"/>
              </a:ext>
            </a:extLst>
          </p:cNvPr>
          <p:cNvCxnSpPr>
            <a:cxnSpLocks/>
          </p:cNvCxnSpPr>
          <p:nvPr/>
        </p:nvCxnSpPr>
        <p:spPr>
          <a:xfrm>
            <a:off x="838200" y="1262678"/>
            <a:ext cx="10515600" cy="0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7B5FFA7-F292-411E-AEE8-10C47419E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247" y="5745703"/>
            <a:ext cx="1074233" cy="708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F203ED-EA96-40DD-83B5-DB9E4FF78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672" y="1325563"/>
            <a:ext cx="8039752" cy="50307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A51B55-FDC2-4D2F-8290-95771A7AFE08}"/>
              </a:ext>
            </a:extLst>
          </p:cNvPr>
          <p:cNvSpPr txBox="1"/>
          <p:nvPr/>
        </p:nvSpPr>
        <p:spPr>
          <a:xfrm>
            <a:off x="1063487" y="6418172"/>
            <a:ext cx="10207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https://ece.ucdavis.edu/news/cloud-based-fpga-curriculum-developed-uc-davis-team-recognised-intel</a:t>
            </a:r>
          </a:p>
        </p:txBody>
      </p:sp>
    </p:spTree>
    <p:extLst>
      <p:ext uri="{BB962C8B-B14F-4D97-AF65-F5344CB8AC3E}">
        <p14:creationId xmlns:p14="http://schemas.microsoft.com/office/powerpoint/2010/main" val="3972697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Bring up Jupiter Notebook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8E5BE88-AAA0-40AB-9E91-2E877707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" y="5834497"/>
            <a:ext cx="911700" cy="8869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0E751-6C14-436A-B16E-0C7AE0CD851A}"/>
              </a:ext>
            </a:extLst>
          </p:cNvPr>
          <p:cNvCxnSpPr>
            <a:cxnSpLocks/>
          </p:cNvCxnSpPr>
          <p:nvPr/>
        </p:nvCxnSpPr>
        <p:spPr>
          <a:xfrm>
            <a:off x="838200" y="1668405"/>
            <a:ext cx="10515600" cy="0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7B5FFA7-F292-411E-AEE8-10C47419E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247" y="5745703"/>
            <a:ext cx="1074233" cy="70867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E4FE3-C045-4098-9E01-7E10A146B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Click on one-click login, wait for a moment and let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Jupyter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Lab environment to come up. Afterwards, you can see the interface like below: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There is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Welcom.ipynb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in your home folder. It is very helpful tutorial to get familiar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Jupyter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Notebook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DevCLoud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B3D170-8FDF-4070-8F80-8B4822B0CE0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989049" y="2453127"/>
            <a:ext cx="6331974" cy="269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70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DPC++ Compiler on </a:t>
            </a:r>
            <a:r>
              <a:rPr lang="en-US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DevCloud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8E5BE88-AAA0-40AB-9E91-2E877707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" y="5834497"/>
            <a:ext cx="911700" cy="8869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0E751-6C14-436A-B16E-0C7AE0CD851A}"/>
              </a:ext>
            </a:extLst>
          </p:cNvPr>
          <p:cNvCxnSpPr>
            <a:cxnSpLocks/>
          </p:cNvCxnSpPr>
          <p:nvPr/>
        </p:nvCxnSpPr>
        <p:spPr>
          <a:xfrm>
            <a:off x="838200" y="1668405"/>
            <a:ext cx="10515600" cy="0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7B5FFA7-F292-411E-AEE8-10C47419E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247" y="5745703"/>
            <a:ext cx="1074233" cy="70867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E4FE3-C045-4098-9E01-7E10A146B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Command Line 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None/>
              <a:tabLst/>
              <a:defRPr/>
            </a:pPr>
            <a:r>
              <a:rPr lang="en-US" sz="1800" dirty="0" err="1">
                <a:solidFill>
                  <a:srgbClr val="2B47ED"/>
                </a:solidFill>
                <a:latin typeface="Century Gothic" panose="020B0502020202020204"/>
              </a:rPr>
              <a:t>dpcpp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 &lt;</a:t>
            </a: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source_files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&gt; -&lt;options&gt;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options:</a:t>
            </a:r>
          </a:p>
          <a:p>
            <a:pPr marL="800100" lvl="1" indent="-342900" defTabSz="457200">
              <a:lnSpc>
                <a:spcPct val="100000"/>
              </a:lnSpc>
              <a:spcBef>
                <a:spcPts val="1000"/>
              </a:spcBef>
              <a:buClr>
                <a:srgbClr val="353535"/>
              </a:buClr>
              <a:buFont typeface="Wingdings 3" charset="2"/>
              <a:buChar char="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-o &lt;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output_name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&gt;</a:t>
            </a:r>
          </a:p>
          <a:p>
            <a:pPr marL="800100" lvl="1" indent="-342900" defTabSz="457200">
              <a:lnSpc>
                <a:spcPct val="100000"/>
              </a:lnSpc>
              <a:spcBef>
                <a:spcPts val="1000"/>
              </a:spcBef>
              <a:buClr>
                <a:srgbClr val="353535"/>
              </a:buClr>
              <a:buFont typeface="Wingdings 3" charset="2"/>
              <a:buChar char="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fintelfpga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800100" lvl="1" indent="-342900" defTabSz="457200">
              <a:lnSpc>
                <a:spcPct val="100000"/>
              </a:lnSpc>
              <a:spcBef>
                <a:spcPts val="1000"/>
              </a:spcBef>
              <a:buClr>
                <a:srgbClr val="353535"/>
              </a:buClr>
              <a:buFont typeface="Wingdings 3" charset="2"/>
              <a:buChar char=""/>
              <a:defRPr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-c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FPGA related options:</a:t>
            </a:r>
          </a:p>
          <a:p>
            <a:pPr marL="800100" lvl="1" indent="-342900" defTabSz="457200">
              <a:lnSpc>
                <a:spcPct val="100000"/>
              </a:lnSpc>
              <a:spcBef>
                <a:spcPts val="1000"/>
              </a:spcBef>
              <a:buClr>
                <a:srgbClr val="353535"/>
              </a:buClr>
              <a:buFont typeface="Wingdings 3" charset="2"/>
              <a:buChar char=""/>
              <a:defRPr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-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fsycl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-link</a:t>
            </a:r>
          </a:p>
          <a:p>
            <a:pPr marL="800100" lvl="1" indent="-342900" defTabSz="457200">
              <a:lnSpc>
                <a:spcPct val="100000"/>
              </a:lnSpc>
              <a:spcBef>
                <a:spcPts val="1000"/>
              </a:spcBef>
              <a:buClr>
                <a:srgbClr val="353535"/>
              </a:buClr>
              <a:buFont typeface="Wingdings 3" charset="2"/>
              <a:buChar char=""/>
              <a:defRPr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-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Xshardware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/>
            </a:endParaRPr>
          </a:p>
          <a:p>
            <a:pPr marL="800100" lvl="1" indent="-342900" defTabSz="457200">
              <a:lnSpc>
                <a:spcPct val="100000"/>
              </a:lnSpc>
              <a:spcBef>
                <a:spcPts val="1000"/>
              </a:spcBef>
              <a:buClr>
                <a:srgbClr val="353535"/>
              </a:buClr>
              <a:buFont typeface="Wingdings 3" charset="2"/>
              <a:buChar char=""/>
              <a:defRPr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-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Xsprofile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/>
            </a:endParaRPr>
          </a:p>
          <a:p>
            <a:pPr defTabSz="457200">
              <a:lnSpc>
                <a:spcPct val="100000"/>
              </a:lnSpc>
              <a:buClr>
                <a:srgbClr val="353535"/>
              </a:buClr>
              <a:defRPr/>
            </a:pPr>
            <a:r>
              <a: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Example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:</a:t>
            </a:r>
          </a:p>
          <a:p>
            <a:pPr defTabSz="457200">
              <a:lnSpc>
                <a:spcPct val="100000"/>
              </a:lnSpc>
              <a:buClr>
                <a:srgbClr val="353535"/>
              </a:buClr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2F508-890F-4CE4-9DC4-D43AB10D9DD8}"/>
              </a:ext>
            </a:extLst>
          </p:cNvPr>
          <p:cNvSpPr txBox="1"/>
          <p:nvPr/>
        </p:nvSpPr>
        <p:spPr>
          <a:xfrm>
            <a:off x="1918447" y="55610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dpcpp</a:t>
            </a:r>
            <a:r>
              <a:rPr lang="en-US" dirty="0"/>
              <a:t> -</a:t>
            </a:r>
            <a:r>
              <a:rPr lang="en-US" dirty="0" err="1"/>
              <a:t>fintelfpga</a:t>
            </a:r>
            <a:r>
              <a:rPr lang="en-US" dirty="0"/>
              <a:t> </a:t>
            </a:r>
            <a:r>
              <a:rPr lang="en-US" dirty="0" err="1"/>
              <a:t>aes_dpcpp.o</a:t>
            </a:r>
            <a:r>
              <a:rPr lang="en-US" dirty="0"/>
              <a:t> -</a:t>
            </a:r>
            <a:r>
              <a:rPr lang="en-US" dirty="0" err="1"/>
              <a:t>Xshardware</a:t>
            </a:r>
            <a:r>
              <a:rPr lang="en-US" dirty="0"/>
              <a:t> -</a:t>
            </a:r>
            <a:r>
              <a:rPr lang="en-US" dirty="0" err="1"/>
              <a:t>Xsprofile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596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 Submission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8E5BE88-AAA0-40AB-9E91-2E877707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" y="5834497"/>
            <a:ext cx="911700" cy="8869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0E751-6C14-436A-B16E-0C7AE0CD851A}"/>
              </a:ext>
            </a:extLst>
          </p:cNvPr>
          <p:cNvCxnSpPr>
            <a:cxnSpLocks/>
          </p:cNvCxnSpPr>
          <p:nvPr/>
        </p:nvCxnSpPr>
        <p:spPr>
          <a:xfrm>
            <a:off x="838200" y="1668405"/>
            <a:ext cx="10515600" cy="0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7B5FFA7-F292-411E-AEE8-10C47419E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247" y="5745703"/>
            <a:ext cx="1074233" cy="70867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E4FE3-C045-4098-9E01-7E10A146B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Submit for compile and emulation for FPGA: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B47E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qsub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-l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walltime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=24:00:00 -l nodes=1:fpga_compile:ppn=2 -d . 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jobscript_name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Submit to run on FPGA:</a:t>
            </a:r>
          </a:p>
          <a:p>
            <a:pPr marL="0" indent="0" defTabSz="457200">
              <a:lnSpc>
                <a:spcPct val="100000"/>
              </a:lnSpc>
              <a:buClr>
                <a:srgbClr val="353535"/>
              </a:buClr>
              <a:buNone/>
              <a:defRPr/>
            </a:pPr>
            <a:r>
              <a:rPr lang="en-US" sz="1800" dirty="0" err="1">
                <a:solidFill>
                  <a:srgbClr val="2B47ED"/>
                </a:solidFill>
                <a:latin typeface="Century Gothic" panose="020B0502020202020204"/>
              </a:rPr>
              <a:t>qsub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 -l nodes=1:fpga_runtime:ppn=2 -d 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jobscript_name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Getting the Overview of nodes on </a:t>
            </a: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DevCloud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:</a:t>
            </a:r>
          </a:p>
          <a:p>
            <a:pPr marL="0" indent="0" defTabSz="457200">
              <a:lnSpc>
                <a:spcPct val="100000"/>
              </a:lnSpc>
              <a:buClr>
                <a:srgbClr val="353535"/>
              </a:buClr>
              <a:buNone/>
              <a:defRPr/>
            </a:pPr>
            <a:r>
              <a: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 	$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pbsnodes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 &gt; nodes.txt</a:t>
            </a:r>
          </a:p>
          <a:p>
            <a:pPr defTabSz="457200">
              <a:lnSpc>
                <a:spcPct val="100000"/>
              </a:lnSpc>
              <a:buClr>
                <a:srgbClr val="353535"/>
              </a:buClr>
              <a:defRPr/>
            </a:pPr>
            <a:r>
              <a: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Example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:</a:t>
            </a:r>
          </a:p>
          <a:p>
            <a:pPr defTabSz="457200">
              <a:lnSpc>
                <a:spcPct val="100000"/>
              </a:lnSpc>
              <a:buClr>
                <a:srgbClr val="353535"/>
              </a:buClr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2DB3C-6613-4AEA-BB3B-4AEC82C1A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446" y="4515315"/>
            <a:ext cx="7378109" cy="220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33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Intel® </a:t>
            </a:r>
            <a:r>
              <a:rPr lang="en-US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VTune</a:t>
            </a:r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™ Profiler on </a:t>
            </a:r>
            <a:r>
              <a:rPr lang="en-US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DevCloud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8E5BE88-AAA0-40AB-9E91-2E877707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" y="5834497"/>
            <a:ext cx="911700" cy="8869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0E751-6C14-436A-B16E-0C7AE0CD851A}"/>
              </a:ext>
            </a:extLst>
          </p:cNvPr>
          <p:cNvCxnSpPr>
            <a:cxnSpLocks/>
          </p:cNvCxnSpPr>
          <p:nvPr/>
        </p:nvCxnSpPr>
        <p:spPr>
          <a:xfrm>
            <a:off x="838200" y="1668405"/>
            <a:ext cx="10515600" cy="0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7B5FFA7-F292-411E-AEE8-10C47419E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247" y="5745703"/>
            <a:ext cx="1074233" cy="70867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E4FE3-C045-4098-9E01-7E10A146B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Run Command Line Analysis: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None/>
              <a:tabLst/>
              <a:defRPr/>
            </a:pPr>
            <a:r>
              <a:rPr lang="en-US" sz="1800" dirty="0" err="1">
                <a:solidFill>
                  <a:srgbClr val="2B47ED"/>
                </a:solidFill>
                <a:latin typeface="Century Gothic" panose="020B0502020202020204"/>
              </a:rPr>
              <a:t>vtune</a:t>
            </a:r>
            <a:r>
              <a:rPr lang="en-US" sz="1800" dirty="0">
                <a:solidFill>
                  <a:srgbClr val="2B47ED"/>
                </a:solidFill>
                <a:latin typeface="Century Gothic" panose="020B0502020202020204"/>
              </a:rPr>
              <a:t> -collect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 &lt;</a:t>
            </a: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analysis_type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&gt; [-knob &lt;</a:t>
            </a: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knobName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=</a:t>
            </a: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knobValue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&gt;] [--] &lt;target&gt;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Analysis Types:</a:t>
            </a:r>
          </a:p>
          <a:p>
            <a:pPr marL="800100" lvl="1" indent="-342900" defTabSz="457200">
              <a:lnSpc>
                <a:spcPct val="100000"/>
              </a:lnSpc>
              <a:spcBef>
                <a:spcPts val="1000"/>
              </a:spcBef>
              <a:buClr>
                <a:srgbClr val="353535"/>
              </a:buClr>
              <a:buFont typeface="Wingdings 3" charset="2"/>
              <a:buChar char=""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fpga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-interaction</a:t>
            </a:r>
          </a:p>
          <a:p>
            <a:pPr marL="800100" lvl="1" indent="-342900" defTabSz="457200">
              <a:lnSpc>
                <a:spcPct val="100000"/>
              </a:lnSpc>
              <a:spcBef>
                <a:spcPts val="1000"/>
              </a:spcBef>
              <a:buClr>
                <a:srgbClr val="353535"/>
              </a:buClr>
              <a:buFont typeface="Wingdings 3" charset="2"/>
              <a:buChar char="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hotspots</a:t>
            </a:r>
          </a:p>
          <a:p>
            <a:pPr marL="800100" lvl="1" indent="-342900" defTabSz="457200">
              <a:lnSpc>
                <a:spcPct val="100000"/>
              </a:lnSpc>
              <a:spcBef>
                <a:spcPts val="1000"/>
              </a:spcBef>
              <a:buClr>
                <a:srgbClr val="353535"/>
              </a:buClr>
              <a:buFont typeface="Wingdings 3" charset="2"/>
              <a:buChar char=""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-performance</a:t>
            </a:r>
          </a:p>
          <a:p>
            <a:pPr marL="800100" lvl="1" indent="-342900" defTabSz="457200">
              <a:lnSpc>
                <a:spcPct val="100000"/>
              </a:lnSpc>
              <a:spcBef>
                <a:spcPts val="1000"/>
              </a:spcBef>
              <a:buClr>
                <a:srgbClr val="353535"/>
              </a:buClr>
              <a:buFont typeface="Wingdings 3" charset="2"/>
              <a:buChar char=""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uarch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-exploration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Knobs:</a:t>
            </a:r>
          </a:p>
          <a:p>
            <a:pPr marL="800100" lvl="1" indent="-342900" defTabSz="457200">
              <a:lnSpc>
                <a:spcPct val="100000"/>
              </a:lnSpc>
              <a:spcBef>
                <a:spcPts val="1000"/>
              </a:spcBef>
              <a:buClr>
                <a:srgbClr val="353535"/>
              </a:buClr>
              <a:buFont typeface="Wingdings 3" charset="2"/>
              <a:buChar char=""/>
              <a:defRPr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enable-stack-collection=true</a:t>
            </a:r>
          </a:p>
          <a:p>
            <a:pPr marL="800100" lvl="1" indent="-342900" defTabSz="457200">
              <a:lnSpc>
                <a:spcPct val="100000"/>
              </a:lnSpc>
              <a:spcBef>
                <a:spcPts val="1000"/>
              </a:spcBef>
              <a:buClr>
                <a:srgbClr val="353535"/>
              </a:buClr>
              <a:buFont typeface="Wingdings 3" charset="2"/>
              <a:buChar char=""/>
              <a:defRPr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collect-memory-bandwidth=true</a:t>
            </a:r>
          </a:p>
          <a:p>
            <a:pPr defTabSz="457200">
              <a:lnSpc>
                <a:spcPct val="100000"/>
              </a:lnSpc>
              <a:buClr>
                <a:srgbClr val="353535"/>
              </a:buClr>
              <a:defRPr/>
            </a:pPr>
            <a:r>
              <a: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Example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:</a:t>
            </a:r>
          </a:p>
          <a:p>
            <a:pPr defTabSz="457200">
              <a:lnSpc>
                <a:spcPct val="100000"/>
              </a:lnSpc>
              <a:buClr>
                <a:srgbClr val="353535"/>
              </a:buClr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D6D5BA-F34A-4645-B734-EF01AB5D78C6}"/>
              </a:ext>
            </a:extLst>
          </p:cNvPr>
          <p:cNvSpPr txBox="1"/>
          <p:nvPr/>
        </p:nvSpPr>
        <p:spPr>
          <a:xfrm>
            <a:off x="1123578" y="5802682"/>
            <a:ext cx="98193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vtune</a:t>
            </a:r>
            <a:r>
              <a:rPr lang="en-US" sz="1600" dirty="0"/>
              <a:t> -collect </a:t>
            </a:r>
            <a:r>
              <a:rPr lang="en-US" sz="1600" dirty="0" err="1"/>
              <a:t>fpga</a:t>
            </a:r>
            <a:r>
              <a:rPr lang="en-US" sz="1600" dirty="0"/>
              <a:t>-interaction -knob collect-memory-bandwidth=true -knob  enable-stack-collection=true ./</a:t>
            </a:r>
            <a:r>
              <a:rPr lang="en-US" sz="1600" dirty="0" err="1"/>
              <a:t>myapp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1622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Intel® Advisor on </a:t>
            </a:r>
            <a:r>
              <a:rPr lang="en-US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DevCloud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8E5BE88-AAA0-40AB-9E91-2E877707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" y="5834497"/>
            <a:ext cx="911700" cy="8869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0E751-6C14-436A-B16E-0C7AE0CD851A}"/>
              </a:ext>
            </a:extLst>
          </p:cNvPr>
          <p:cNvCxnSpPr>
            <a:cxnSpLocks/>
          </p:cNvCxnSpPr>
          <p:nvPr/>
        </p:nvCxnSpPr>
        <p:spPr>
          <a:xfrm>
            <a:off x="838200" y="1668405"/>
            <a:ext cx="10515600" cy="0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7B5FFA7-F292-411E-AEE8-10C47419E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247" y="5745703"/>
            <a:ext cx="1074233" cy="70867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E4FE3-C045-4098-9E01-7E10A146B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Run Command Line Analysis: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47E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advisor-python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$APM/collect.py advisor -- ./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app_name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47E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advisor-python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$APM/analyze.py advisor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defTabSz="457200">
              <a:lnSpc>
                <a:spcPct val="100000"/>
              </a:lnSpc>
              <a:buClr>
                <a:srgbClr val="353535"/>
              </a:buClr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Results will be stored at ./advisor/e000/pp000/data.0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895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Cover in Heterogeneous Computing Lab?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229DC-CC6A-4C23-B272-509EA89EB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r>
              <a:rPr lang="en-US" sz="3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DevCloud</a:t>
            </a:r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AES in Software</a:t>
            </a:r>
          </a:p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Migrating to DPC++</a:t>
            </a:r>
          </a:p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Analysis</a:t>
            </a:r>
          </a:p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AES with RTL</a:t>
            </a:r>
          </a:p>
          <a:p>
            <a:r>
              <a:rPr lang="en-US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Space Exploration and DPC++ Optimization</a:t>
            </a:r>
          </a:p>
          <a:p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8E5BE88-AAA0-40AB-9E91-2E877707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" y="5834497"/>
            <a:ext cx="911700" cy="8869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0E751-6C14-436A-B16E-0C7AE0CD851A}"/>
              </a:ext>
            </a:extLst>
          </p:cNvPr>
          <p:cNvCxnSpPr>
            <a:cxnSpLocks/>
          </p:cNvCxnSpPr>
          <p:nvPr/>
        </p:nvCxnSpPr>
        <p:spPr>
          <a:xfrm>
            <a:off x="838200" y="1668405"/>
            <a:ext cx="10515600" cy="0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7B5FFA7-F292-411E-AEE8-10C47419E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247" y="5745703"/>
            <a:ext cx="1074233" cy="7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84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AES?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229DC-CC6A-4C23-B272-509EA89EB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AES is a popular cipher: a method or process used to change raw information (usually human readable) into something that cannot be read. </a:t>
            </a:r>
            <a:r>
              <a:rPr lang="en-US" dirty="0">
                <a:solidFill>
                  <a:srgbClr val="002060"/>
                </a:solidFill>
              </a:rPr>
              <a:t>(Encryption)</a:t>
            </a:r>
          </a:p>
          <a:p>
            <a:pPr lvl="1"/>
            <a:r>
              <a:rPr lang="en-US" dirty="0"/>
              <a:t>uses a known, external piece of information </a:t>
            </a:r>
            <a:r>
              <a:rPr lang="en-US" dirty="0">
                <a:solidFill>
                  <a:srgbClr val="002060"/>
                </a:solidFill>
              </a:rPr>
              <a:t>(key), </a:t>
            </a:r>
            <a:r>
              <a:rPr lang="en-US" dirty="0"/>
              <a:t>to uniquely change the data. </a:t>
            </a:r>
          </a:p>
          <a:p>
            <a:r>
              <a:rPr lang="en-US" dirty="0"/>
              <a:t>Reversible: it can be applied again to put the information back into its original form </a:t>
            </a:r>
            <a:r>
              <a:rPr lang="en-US" dirty="0">
                <a:solidFill>
                  <a:srgbClr val="002060"/>
                </a:solidFill>
              </a:rPr>
              <a:t>(Decryption)</a:t>
            </a:r>
          </a:p>
          <a:p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8E5BE88-AAA0-40AB-9E91-2E877707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" y="5834497"/>
            <a:ext cx="911700" cy="8869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0E751-6C14-436A-B16E-0C7AE0CD851A}"/>
              </a:ext>
            </a:extLst>
          </p:cNvPr>
          <p:cNvCxnSpPr>
            <a:cxnSpLocks/>
          </p:cNvCxnSpPr>
          <p:nvPr/>
        </p:nvCxnSpPr>
        <p:spPr>
          <a:xfrm>
            <a:off x="838200" y="1668405"/>
            <a:ext cx="10515600" cy="0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7B5FFA7-F292-411E-AEE8-10C47419E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247" y="5745703"/>
            <a:ext cx="1074233" cy="708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E49EE6-6D1E-4F64-A3E6-7A14BE772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375" y="4914627"/>
            <a:ext cx="3338512" cy="159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60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3" y="16473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 Training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8E5BE88-AAA0-40AB-9E91-2E877707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" y="5834497"/>
            <a:ext cx="911700" cy="8869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0E751-6C14-436A-B16E-0C7AE0CD851A}"/>
              </a:ext>
            </a:extLst>
          </p:cNvPr>
          <p:cNvCxnSpPr>
            <a:cxnSpLocks/>
          </p:cNvCxnSpPr>
          <p:nvPr/>
        </p:nvCxnSpPr>
        <p:spPr>
          <a:xfrm>
            <a:off x="799763" y="1365624"/>
            <a:ext cx="10515600" cy="0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7B5FFA7-F292-411E-AEE8-10C47419E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247" y="5745703"/>
            <a:ext cx="1074233" cy="708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8C0B74-98F3-4D04-8773-F1E4CB4FC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304" y="1426480"/>
            <a:ext cx="8456845" cy="4851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A21A83-1A0D-4BF9-AA44-C5DBB2A36312}"/>
              </a:ext>
            </a:extLst>
          </p:cNvPr>
          <p:cNvSpPr txBox="1"/>
          <p:nvPr/>
        </p:nvSpPr>
        <p:spPr>
          <a:xfrm>
            <a:off x="1907523" y="6303021"/>
            <a:ext cx="8500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https://software.intel.com/content/www/us/en/develop/topics/fpga-academic.html</a:t>
            </a:r>
          </a:p>
        </p:txBody>
      </p:sp>
    </p:spTree>
    <p:extLst>
      <p:ext uri="{BB962C8B-B14F-4D97-AF65-F5344CB8AC3E}">
        <p14:creationId xmlns:p14="http://schemas.microsoft.com/office/powerpoint/2010/main" val="2002114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229DC-CC6A-4C23-B272-509EA89EB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8E5BE88-AAA0-40AB-9E91-2E877707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7" y="5834497"/>
            <a:ext cx="911700" cy="8869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0E751-6C14-436A-B16E-0C7AE0CD851A}"/>
              </a:ext>
            </a:extLst>
          </p:cNvPr>
          <p:cNvCxnSpPr>
            <a:cxnSpLocks/>
          </p:cNvCxnSpPr>
          <p:nvPr/>
        </p:nvCxnSpPr>
        <p:spPr>
          <a:xfrm>
            <a:off x="783699" y="1492792"/>
            <a:ext cx="10515600" cy="0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7B5FFA7-F292-411E-AEE8-10C47419E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247" y="5745703"/>
            <a:ext cx="1074233" cy="7086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6D84D4-AACC-4E16-A290-56728BADA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514" y="1581920"/>
            <a:ext cx="8404910" cy="4838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C2A8E4-0D7D-41C7-B395-317B76E5C3F3}"/>
              </a:ext>
            </a:extLst>
          </p:cNvPr>
          <p:cNvSpPr txBox="1"/>
          <p:nvPr/>
        </p:nvSpPr>
        <p:spPr>
          <a:xfrm>
            <a:off x="2289583" y="6454376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https://github.com/Najmeh-Nazari/Intel-DevCloud-FPGA-DPC-</a:t>
            </a:r>
          </a:p>
        </p:txBody>
      </p:sp>
    </p:spTree>
    <p:extLst>
      <p:ext uri="{BB962C8B-B14F-4D97-AF65-F5344CB8AC3E}">
        <p14:creationId xmlns:p14="http://schemas.microsoft.com/office/powerpoint/2010/main" val="2480145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FA50-5B70-4019-97B6-C1CF44C5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 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229DC-CC6A-4C23-B272-509EA89EB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7B9-835B-4303-A77B-988F04A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EF03C-73C5-4635-BEF7-0F44CFDE072E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8E5BE88-AAA0-40AB-9E91-2E877707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8" y="5834497"/>
            <a:ext cx="911700" cy="8869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0E751-6C14-436A-B16E-0C7AE0CD851A}"/>
              </a:ext>
            </a:extLst>
          </p:cNvPr>
          <p:cNvCxnSpPr>
            <a:cxnSpLocks/>
          </p:cNvCxnSpPr>
          <p:nvPr/>
        </p:nvCxnSpPr>
        <p:spPr>
          <a:xfrm>
            <a:off x="783699" y="1492792"/>
            <a:ext cx="10515600" cy="0"/>
          </a:xfrm>
          <a:prstGeom prst="line">
            <a:avLst/>
          </a:prstGeom>
          <a:ln w="285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7B5FFA7-F292-411E-AEE8-10C47419E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597" y="5740546"/>
            <a:ext cx="1074233" cy="708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0AC4A2-0A03-4A76-8D1A-55D5D6C16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403" y="1770206"/>
            <a:ext cx="9087641" cy="4437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A97313-6A3A-4B43-B52A-A14AF429A460}"/>
              </a:ext>
            </a:extLst>
          </p:cNvPr>
          <p:cNvSpPr txBox="1"/>
          <p:nvPr/>
        </p:nvSpPr>
        <p:spPr>
          <a:xfrm>
            <a:off x="946191" y="6355434"/>
            <a:ext cx="10595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https://www.youtube.com/watch?v=6Agr_7gz6Yk&amp;list=PLPhZiyq28ZMQbpqDeIZOykdiZk1FgN1eA&amp;index=1</a:t>
            </a:r>
          </a:p>
        </p:txBody>
      </p:sp>
    </p:spTree>
    <p:extLst>
      <p:ext uri="{BB962C8B-B14F-4D97-AF65-F5344CB8AC3E}">
        <p14:creationId xmlns:p14="http://schemas.microsoft.com/office/powerpoint/2010/main" val="3090517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2282</TotalTime>
  <Words>2042</Words>
  <Application>Microsoft Office PowerPoint</Application>
  <PresentationFormat>Widescreen</PresentationFormat>
  <Paragraphs>385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Century Gothic</vt:lpstr>
      <vt:lpstr>NimbusRomNo9L-Regu</vt:lpstr>
      <vt:lpstr>Symbol</vt:lpstr>
      <vt:lpstr>Wingdings 3</vt:lpstr>
      <vt:lpstr>Office Theme</vt:lpstr>
      <vt:lpstr>Performance Analysis of FPGA Acceleration on Intel DevCLoud</vt:lpstr>
      <vt:lpstr>Outline</vt:lpstr>
      <vt:lpstr>Outline</vt:lpstr>
      <vt:lpstr>Introduction</vt:lpstr>
      <vt:lpstr>What We Cover in Heterogeneous Computing Lab?</vt:lpstr>
      <vt:lpstr>Why AES?</vt:lpstr>
      <vt:lpstr>Intel Training Module</vt:lpstr>
      <vt:lpstr>GitHub Repository</vt:lpstr>
      <vt:lpstr>YouTube Videos</vt:lpstr>
      <vt:lpstr>Outline</vt:lpstr>
      <vt:lpstr>What is HosNa?</vt:lpstr>
      <vt:lpstr>DPC++ Optimizations</vt:lpstr>
      <vt:lpstr>How to Access HosNa</vt:lpstr>
      <vt:lpstr>What You Can Find in HosNa</vt:lpstr>
      <vt:lpstr>Outline</vt:lpstr>
      <vt:lpstr>Systems Performance Analysis</vt:lpstr>
      <vt:lpstr>What is involved in PA?</vt:lpstr>
      <vt:lpstr>Commonly Used Performance Metrics</vt:lpstr>
      <vt:lpstr>Response Time</vt:lpstr>
      <vt:lpstr>Modern Computers System</vt:lpstr>
      <vt:lpstr>Popular Tools</vt:lpstr>
      <vt:lpstr>Intel Advisor</vt:lpstr>
      <vt:lpstr>Advisor Workflow (I)</vt:lpstr>
      <vt:lpstr>Advisor Workflow (II)</vt:lpstr>
      <vt:lpstr>Intel Advisor</vt:lpstr>
      <vt:lpstr>Survey Analysis</vt:lpstr>
      <vt:lpstr>Trip Counts Analysis</vt:lpstr>
      <vt:lpstr>FLOPS Analysis</vt:lpstr>
      <vt:lpstr>Roofline Analysis</vt:lpstr>
      <vt:lpstr>Refinement Reports</vt:lpstr>
      <vt:lpstr>Offload Advisor</vt:lpstr>
      <vt:lpstr>How to use Advisor?</vt:lpstr>
      <vt:lpstr>Intel VTune</vt:lpstr>
      <vt:lpstr>Analysis Types </vt:lpstr>
      <vt:lpstr>Microarchitectural Tuning Methodology</vt:lpstr>
      <vt:lpstr>When do you use Intel Vtune VS Advisor?</vt:lpstr>
      <vt:lpstr>Outline</vt:lpstr>
      <vt:lpstr>Register for FPGA DevCloud</vt:lpstr>
      <vt:lpstr>Sign in to connect with Jupyter</vt:lpstr>
      <vt:lpstr>Bring up Jupiter Notebook</vt:lpstr>
      <vt:lpstr>DPC++ Compiler on DevCloud</vt:lpstr>
      <vt:lpstr>Job Submission</vt:lpstr>
      <vt:lpstr>Intel® VTune™ Profiler on DevCloud</vt:lpstr>
      <vt:lpstr>Intel® Advisor on DevCloud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HosNa: A DPC++ Benchmark Suite for Heterogeneous Architectures</dc:title>
  <dc:creator>Najme</dc:creator>
  <cp:lastModifiedBy>Najme</cp:lastModifiedBy>
  <cp:revision>118</cp:revision>
  <dcterms:created xsi:type="dcterms:W3CDTF">2021-04-01T14:16:16Z</dcterms:created>
  <dcterms:modified xsi:type="dcterms:W3CDTF">2021-05-08T21:40:57Z</dcterms:modified>
</cp:coreProperties>
</file>